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48" r:id="rId1"/>
  </p:sldMasterIdLst>
  <p:notesMasterIdLst>
    <p:notesMasterId r:id="rId20"/>
  </p:notesMasterIdLst>
  <p:sldIdLst>
    <p:sldId id="269" r:id="rId2"/>
    <p:sldId id="273" r:id="rId3"/>
    <p:sldId id="274" r:id="rId4"/>
    <p:sldId id="275" r:id="rId5"/>
    <p:sldId id="263" r:id="rId6"/>
    <p:sldId id="264" r:id="rId7"/>
    <p:sldId id="256" r:id="rId8"/>
    <p:sldId id="268" r:id="rId9"/>
    <p:sldId id="259" r:id="rId10"/>
    <p:sldId id="265" r:id="rId11"/>
    <p:sldId id="276" r:id="rId12"/>
    <p:sldId id="266" r:id="rId13"/>
    <p:sldId id="267" r:id="rId14"/>
    <p:sldId id="257" r:id="rId15"/>
    <p:sldId id="272" r:id="rId16"/>
    <p:sldId id="270" r:id="rId17"/>
    <p:sldId id="271" r:id="rId18"/>
    <p:sldId id="260" r:id="rId19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70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6" Type="http://schemas.openxmlformats.org/officeDocument/2006/relationships/image" Target="../media/image10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5654-1D06-4C91-A491-2375CB69F581}" type="datetimeFigureOut">
              <a:rPr lang="it-IT" smtClean="0"/>
              <a:pPr/>
              <a:t>17/02/2009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506D4-7034-4778-8793-8DF777A3A5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06D4-7034-4778-8793-8DF777A3A5CC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85EF1-005B-4A14-B965-41650EDBA2E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A427-6DE2-49E8-9A96-95437BF3455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680BA-A02F-4E35-9F78-0D1863F01B2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C0685-6F1B-4E37-B310-C6776565FA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2C1B9-7D9B-4672-BEF4-E3D461A18ED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6F57-071A-43A6-B3CC-0BAEED702AF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BA2D-5F71-448B-B055-DCA3DC373F3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D74F3-40DD-4DE6-B8D5-E2FEDF59EFC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985B6-474F-4338-9FC2-8917CF35E5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95734-2AB2-4EF8-9DA0-DA9B70AD926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11E9B-354D-4B8D-AB94-AECF40A8B66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124E41-39C9-453C-ACEC-E494E17B9FF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jpeg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4700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Accurate light-time correction due to a gravitating mass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A mathematical follow-up to Cassini’s experiment</a:t>
            </a:r>
            <a:endParaRPr lang="it-IT" sz="3600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501122" cy="3714776"/>
          </a:xfrm>
        </p:spPr>
        <p:txBody>
          <a:bodyPr/>
          <a:lstStyle/>
          <a:p>
            <a:r>
              <a:rPr lang="it-IT" sz="2400" dirty="0" smtClean="0"/>
              <a:t>Bruno </a:t>
            </a:r>
            <a:r>
              <a:rPr lang="it-IT" sz="2400" dirty="0" err="1" smtClean="0"/>
              <a:t>Bertotti</a:t>
            </a:r>
            <a:endParaRPr lang="it-IT" sz="2400" dirty="0" smtClean="0"/>
          </a:p>
          <a:p>
            <a:r>
              <a:rPr lang="it-IT" sz="2400" dirty="0" smtClean="0"/>
              <a:t>Dipartimento di Fisica Nucleare e Teorica</a:t>
            </a:r>
          </a:p>
          <a:p>
            <a:r>
              <a:rPr lang="it-IT" sz="2400" dirty="0" smtClean="0"/>
              <a:t>Università di Pavia, Italy</a:t>
            </a:r>
          </a:p>
          <a:p>
            <a:endParaRPr lang="it-IT" sz="2400" dirty="0" smtClean="0"/>
          </a:p>
          <a:p>
            <a:r>
              <a:rPr lang="it-IT" sz="2400" dirty="0" smtClean="0"/>
              <a:t>Neil </a:t>
            </a:r>
            <a:r>
              <a:rPr lang="it-IT" sz="2400" dirty="0" err="1" smtClean="0"/>
              <a:t>Ashby</a:t>
            </a:r>
            <a:endParaRPr lang="it-IT" sz="2400" dirty="0" smtClean="0"/>
          </a:p>
          <a:p>
            <a:r>
              <a:rPr lang="it-IT" sz="2400" dirty="0" err="1" smtClean="0"/>
              <a:t>Department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Physics</a:t>
            </a:r>
            <a:endParaRPr lang="it-IT" sz="2400" dirty="0" smtClean="0"/>
          </a:p>
          <a:p>
            <a:r>
              <a:rPr lang="it-IT" sz="2400" dirty="0" err="1" smtClean="0"/>
              <a:t>University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Colorado, </a:t>
            </a:r>
            <a:r>
              <a:rPr lang="it-IT" sz="2400" dirty="0" err="1" smtClean="0"/>
              <a:t>Boulder</a:t>
            </a:r>
            <a:r>
              <a:rPr lang="it-IT" sz="2400" dirty="0" smtClean="0"/>
              <a:t>  (USA</a:t>
            </a:r>
            <a:r>
              <a:rPr lang="it-IT" sz="2400" dirty="0" smtClean="0"/>
              <a:t>)</a:t>
            </a:r>
          </a:p>
          <a:p>
            <a:r>
              <a:rPr lang="it-IT" sz="1800" dirty="0" err="1" smtClean="0"/>
              <a:t>Paper</a:t>
            </a:r>
            <a:r>
              <a:rPr lang="it-IT" sz="1800" dirty="0" smtClean="0"/>
              <a:t> in </a:t>
            </a:r>
            <a:r>
              <a:rPr lang="it-IT" sz="1800" dirty="0" err="1" smtClean="0"/>
              <a:t>preparation</a:t>
            </a:r>
            <a:endParaRPr lang="it-IT" sz="1800" dirty="0" smtClean="0"/>
          </a:p>
          <a:p>
            <a:endParaRPr lang="it-IT" sz="2400" dirty="0" smtClean="0"/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5EF1-005B-4A14-B965-41650EDBA2E9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3" name="Picture 2" descr="C:\Documents and Settings\Bertotti\Documenti\Papers\Light-time\Active\figure1"/>
          <p:cNvPicPr>
            <a:picLocks noChangeAspect="1" noChangeArrowheads="1"/>
          </p:cNvPicPr>
          <p:nvPr/>
        </p:nvPicPr>
        <p:blipFill>
          <a:blip r:embed="rId3" cstate="print"/>
          <a:srcRect t="33708" b="3371"/>
          <a:stretch>
            <a:fillRect/>
          </a:stretch>
        </p:blipFill>
        <p:spPr bwMode="auto">
          <a:xfrm>
            <a:off x="285720" y="642918"/>
            <a:ext cx="4357718" cy="4572032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42844" y="5000636"/>
            <a:ext cx="4000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/>
              <a:t>   </a:t>
            </a:r>
            <a:r>
              <a:rPr lang="it-IT" dirty="0" err="1" smtClean="0"/>
              <a:t>Obtuse</a:t>
            </a:r>
            <a:r>
              <a:rPr lang="it-IT" dirty="0" smtClean="0"/>
              <a:t> case</a:t>
            </a:r>
          </a:p>
          <a:p>
            <a:pPr algn="l"/>
            <a:r>
              <a:rPr lang="it-IT" dirty="0" smtClean="0"/>
              <a:t>       </a:t>
            </a:r>
            <a:r>
              <a:rPr lang="it-IT" sz="1800" dirty="0" smtClean="0"/>
              <a:t>(</a:t>
            </a:r>
            <a:r>
              <a:rPr lang="it-IT" sz="1800" dirty="0" err="1" smtClean="0"/>
              <a:t>usual</a:t>
            </a:r>
            <a:r>
              <a:rPr lang="it-IT" sz="1800" dirty="0" smtClean="0"/>
              <a:t>)</a:t>
            </a:r>
          </a:p>
          <a:p>
            <a:pPr algn="l"/>
            <a:r>
              <a:rPr lang="it-IT" dirty="0" smtClean="0"/>
              <a:t>                   </a:t>
            </a:r>
            <a:r>
              <a:rPr lang="it-IT" sz="1800" dirty="0" smtClean="0"/>
              <a:t>(</a:t>
            </a:r>
            <a:r>
              <a:rPr lang="it-IT" sz="1800" i="1" dirty="0" smtClean="0"/>
              <a:t>b</a:t>
            </a:r>
            <a:r>
              <a:rPr lang="it-IT" sz="1800" baseline="-25000" dirty="0" smtClean="0"/>
              <a:t>0 </a:t>
            </a:r>
            <a:r>
              <a:rPr lang="it-IT" sz="1800" dirty="0" smtClean="0"/>
              <a:t>=1)</a:t>
            </a: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2786050" y="5000636"/>
            <a:ext cx="174599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Acute case</a:t>
            </a:r>
          </a:p>
          <a:p>
            <a:r>
              <a:rPr lang="it-IT" sz="1800" dirty="0" smtClean="0"/>
              <a:t>(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considered</a:t>
            </a:r>
            <a:r>
              <a:rPr lang="it-IT" sz="1800" dirty="0" smtClean="0"/>
              <a:t>)</a:t>
            </a:r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3718240" y="285728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ray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357950" y="571480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B</a:t>
            </a:r>
            <a:endParaRPr lang="it-IT" sz="1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715140" y="5214950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A</a:t>
            </a:r>
            <a:endParaRPr lang="it-IT" sz="1800" dirty="0"/>
          </a:p>
        </p:txBody>
      </p:sp>
      <p:cxnSp>
        <p:nvCxnSpPr>
          <p:cNvPr id="12" name="Connettore 1 11"/>
          <p:cNvCxnSpPr/>
          <p:nvPr/>
        </p:nvCxnSpPr>
        <p:spPr bwMode="auto">
          <a:xfrm>
            <a:off x="6215074" y="2857496"/>
            <a:ext cx="1143008" cy="142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asellaDiTesto 12"/>
          <p:cNvSpPr txBox="1"/>
          <p:nvPr/>
        </p:nvSpPr>
        <p:spPr>
          <a:xfrm>
            <a:off x="5929322" y="2714620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 smtClean="0"/>
              <a:t>m</a:t>
            </a:r>
            <a:endParaRPr lang="it-IT" sz="1800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643702" y="300037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b</a:t>
            </a:r>
            <a:endParaRPr lang="it-IT" sz="18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929190" y="564357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err="1" smtClean="0"/>
              <a:t>Actual</a:t>
            </a:r>
            <a:r>
              <a:rPr lang="it-IT" sz="1800" dirty="0" smtClean="0"/>
              <a:t> </a:t>
            </a:r>
            <a:r>
              <a:rPr lang="it-IT" sz="1800" dirty="0" err="1" smtClean="0"/>
              <a:t>ray</a:t>
            </a:r>
            <a:r>
              <a:rPr lang="it-IT" sz="1800" dirty="0" smtClean="0"/>
              <a:t>: </a:t>
            </a:r>
            <a:r>
              <a:rPr lang="it-IT" sz="1800" i="1" dirty="0" smtClean="0"/>
              <a:t>b &gt; b</a:t>
            </a:r>
            <a:r>
              <a:rPr lang="it-IT" sz="1800" i="1" baseline="-25000" dirty="0" smtClean="0"/>
              <a:t>0.</a:t>
            </a:r>
          </a:p>
          <a:p>
            <a:pPr algn="l"/>
            <a:r>
              <a:rPr lang="it-IT" sz="1800" dirty="0" err="1" smtClean="0"/>
              <a:t>We</a:t>
            </a:r>
            <a:r>
              <a:rPr lang="it-IT" sz="1800" dirty="0" smtClean="0"/>
              <a:t> </a:t>
            </a:r>
            <a:r>
              <a:rPr lang="it-IT" sz="1800" dirty="0" err="1" smtClean="0"/>
              <a:t>also</a:t>
            </a:r>
            <a:r>
              <a:rPr lang="it-IT" sz="1800" dirty="0" smtClean="0"/>
              <a:t> </a:t>
            </a:r>
            <a:r>
              <a:rPr lang="it-IT" sz="1800" dirty="0" err="1" smtClean="0"/>
              <a:t>use</a:t>
            </a:r>
            <a:r>
              <a:rPr lang="it-IT" sz="1800" dirty="0" smtClean="0"/>
              <a:t> </a:t>
            </a:r>
            <a:r>
              <a:rPr lang="it-IT" sz="1800" b="1" i="1" dirty="0" smtClean="0"/>
              <a:t>h = </a:t>
            </a:r>
            <a:r>
              <a:rPr lang="it-IT" sz="1800" b="1" i="1" dirty="0" err="1" smtClean="0"/>
              <a:t>bN</a:t>
            </a:r>
            <a:r>
              <a:rPr lang="it-IT" sz="1800" b="1" i="1" dirty="0" smtClean="0"/>
              <a:t>(b) </a:t>
            </a:r>
            <a:r>
              <a:rPr lang="it-IT" sz="1800" dirty="0" smtClean="0"/>
              <a:t>(impact </a:t>
            </a:r>
            <a:r>
              <a:rPr lang="it-IT" sz="1800" dirty="0" err="1" smtClean="0"/>
              <a:t>parameter</a:t>
            </a:r>
            <a:r>
              <a:rPr lang="it-IT" sz="1800" dirty="0" smtClean="0"/>
              <a:t>)</a:t>
            </a:r>
            <a:endParaRPr lang="it-IT" sz="18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57158" y="641725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 smtClean="0"/>
              <a:t>r </a:t>
            </a:r>
            <a:r>
              <a:rPr lang="it-IT" sz="1800" i="1" baseline="-25000" dirty="0" smtClean="0"/>
              <a:t>A</a:t>
            </a:r>
            <a:r>
              <a:rPr lang="it-IT" sz="1800" i="1" dirty="0" smtClean="0"/>
              <a:t> , r </a:t>
            </a:r>
            <a:r>
              <a:rPr lang="it-IT" sz="1800" i="1" baseline="-25000" dirty="0" smtClean="0"/>
              <a:t>B</a:t>
            </a:r>
            <a:r>
              <a:rPr lang="it-IT" sz="1800" i="1" dirty="0" smtClean="0"/>
              <a:t> , </a:t>
            </a:r>
            <a:r>
              <a:rPr lang="el-GR" sz="1800" i="1" dirty="0" smtClean="0"/>
              <a:t>Φ</a:t>
            </a:r>
            <a:r>
              <a:rPr lang="it-IT" sz="1800" i="1" baseline="-25000" dirty="0" smtClean="0"/>
              <a:t>AB</a:t>
            </a:r>
            <a:r>
              <a:rPr lang="it-IT" sz="1800" i="1" dirty="0" smtClean="0"/>
              <a:t> </a:t>
            </a:r>
            <a:r>
              <a:rPr lang="it-IT" sz="1800" dirty="0" err="1" smtClean="0"/>
              <a:t>constitute</a:t>
            </a:r>
            <a:r>
              <a:rPr lang="it-IT" sz="1800" dirty="0" smtClean="0"/>
              <a:t> the </a:t>
            </a:r>
            <a:r>
              <a:rPr lang="it-IT" sz="1800" dirty="0" err="1" smtClean="0"/>
              <a:t>experimental</a:t>
            </a:r>
            <a:r>
              <a:rPr lang="it-IT" sz="1800" dirty="0" smtClean="0"/>
              <a:t> </a:t>
            </a:r>
            <a:r>
              <a:rPr lang="it-IT" sz="1800" dirty="0" err="1" smtClean="0"/>
              <a:t>setup</a:t>
            </a:r>
            <a:r>
              <a:rPr lang="it-IT" sz="1800" dirty="0" smtClean="0"/>
              <a:t> and are </a:t>
            </a:r>
            <a:r>
              <a:rPr lang="it-IT" sz="1800" dirty="0" err="1" smtClean="0"/>
              <a:t>fixed</a:t>
            </a:r>
            <a:r>
              <a:rPr lang="it-IT" sz="1800" dirty="0" smtClean="0"/>
              <a:t>.</a:t>
            </a:r>
            <a:endParaRPr lang="it-IT" sz="1800" i="1" dirty="0"/>
          </a:p>
        </p:txBody>
      </p:sp>
      <p:pic>
        <p:nvPicPr>
          <p:cNvPr id="61441" name="Picture 1" descr="C:\Documents and Settings\Bertotti\Desktop\Iltti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57166"/>
            <a:ext cx="3786214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143240" y="428604"/>
            <a:ext cx="188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eikonal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642910" y="1214422"/>
          <a:ext cx="2428892" cy="549278"/>
        </p:xfrm>
        <a:graphic>
          <a:graphicData uri="http://schemas.openxmlformats.org/presentationml/2006/ole">
            <p:oleObj spid="_x0000_s83970" name="Equation" r:id="rId4" imgW="977760" imgH="2412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792162" y="2000250"/>
          <a:ext cx="3779838" cy="642938"/>
        </p:xfrm>
        <a:graphic>
          <a:graphicData uri="http://schemas.openxmlformats.org/presentationml/2006/ole">
            <p:oleObj spid="_x0000_s83971" name="Equation" r:id="rId5" imgW="2171520" imgH="33012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00034" y="3071810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smtClean="0"/>
              <a:t>Solve </a:t>
            </a:r>
            <a:r>
              <a:rPr lang="it-IT" sz="1800" dirty="0" err="1" smtClean="0"/>
              <a:t>for</a:t>
            </a:r>
            <a:r>
              <a:rPr lang="it-IT" sz="1800" dirty="0" smtClean="0"/>
              <a:t> </a:t>
            </a:r>
            <a:r>
              <a:rPr lang="it-IT" sz="1800" i="1" dirty="0" smtClean="0"/>
              <a:t> E </a:t>
            </a:r>
            <a:r>
              <a:rPr lang="it-IT" sz="1800" dirty="0" smtClean="0"/>
              <a:t>(t,</a:t>
            </a:r>
            <a:r>
              <a:rPr lang="it-IT" sz="1800" b="1" dirty="0" smtClean="0"/>
              <a:t>r) </a:t>
            </a:r>
            <a:r>
              <a:rPr lang="it-IT" sz="1800" dirty="0" err="1" smtClean="0"/>
              <a:t>by</a:t>
            </a:r>
            <a:r>
              <a:rPr lang="it-IT" sz="1800" dirty="0" smtClean="0"/>
              <a:t> </a:t>
            </a:r>
            <a:r>
              <a:rPr lang="it-IT" sz="1800" dirty="0" err="1" smtClean="0"/>
              <a:t>separation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variables</a:t>
            </a:r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endParaRPr lang="it-IT" sz="18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1142976" y="4000504"/>
          <a:ext cx="5857916" cy="928694"/>
        </p:xfrm>
        <a:graphic>
          <a:graphicData uri="http://schemas.openxmlformats.org/presentationml/2006/ole">
            <p:oleObj spid="_x0000_s83972" name="Equation" r:id="rId6" imgW="25779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000364" y="7141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action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500042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b="1" dirty="0" err="1" smtClean="0"/>
              <a:t>Let</a:t>
            </a:r>
            <a:r>
              <a:rPr lang="it-IT" sz="1800" b="1" dirty="0" smtClean="0"/>
              <a:t> </a:t>
            </a:r>
            <a:r>
              <a:rPr lang="it-IT" sz="1800" b="1" i="1" dirty="0" smtClean="0"/>
              <a:t>S(h) </a:t>
            </a:r>
            <a:r>
              <a:rPr lang="it-IT" sz="1800" b="1" dirty="0" err="1" smtClean="0"/>
              <a:t>be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Fermat</a:t>
            </a:r>
            <a:r>
              <a:rPr lang="it-IT" sz="1800" b="1" dirty="0" smtClean="0"/>
              <a:t>’s </a:t>
            </a:r>
            <a:r>
              <a:rPr lang="it-IT" sz="1800" b="1" dirty="0" err="1" smtClean="0"/>
              <a:t>functional</a:t>
            </a:r>
            <a:r>
              <a:rPr lang="it-IT" sz="1800" b="1" dirty="0" smtClean="0"/>
              <a:t> </a:t>
            </a:r>
            <a:r>
              <a:rPr lang="it-IT" sz="1800" b="1" i="1" dirty="0" smtClean="0"/>
              <a:t>S(A,B) </a:t>
            </a:r>
            <a:r>
              <a:rPr lang="it-IT" sz="1800" b="1" dirty="0" err="1" smtClean="0"/>
              <a:t>when</a:t>
            </a:r>
            <a:r>
              <a:rPr lang="it-IT" sz="1800" b="1" dirty="0" smtClean="0"/>
              <a:t> the </a:t>
            </a:r>
            <a:r>
              <a:rPr lang="it-IT" sz="1800" b="1" dirty="0" err="1" smtClean="0"/>
              <a:t>variability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of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its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argument</a:t>
            </a:r>
            <a:r>
              <a:rPr lang="it-IT" sz="1800" b="1" dirty="0" smtClean="0"/>
              <a:t> (</a:t>
            </a:r>
            <a:r>
              <a:rPr lang="it-IT" sz="1800" b="1" dirty="0" err="1" smtClean="0"/>
              <a:t>any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line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between</a:t>
            </a:r>
            <a:r>
              <a:rPr lang="it-IT" sz="1800" b="1" dirty="0" smtClean="0"/>
              <a:t> A and B) </a:t>
            </a:r>
            <a:r>
              <a:rPr lang="it-IT" sz="1800" b="1" dirty="0" err="1" smtClean="0"/>
              <a:t>is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restricted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to</a:t>
            </a:r>
            <a:r>
              <a:rPr lang="it-IT" sz="1800" b="1" dirty="0" smtClean="0"/>
              <a:t> the coordinate </a:t>
            </a:r>
            <a:r>
              <a:rPr lang="it-IT" sz="1800" b="1" dirty="0" err="1" smtClean="0"/>
              <a:t>of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closest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approach</a:t>
            </a:r>
            <a:r>
              <a:rPr lang="it-IT" sz="1800" b="1" dirty="0" smtClean="0"/>
              <a:t> </a:t>
            </a:r>
            <a:r>
              <a:rPr lang="it-IT" sz="1800" b="1" i="1" dirty="0" smtClean="0"/>
              <a:t>b </a:t>
            </a:r>
            <a:r>
              <a:rPr lang="it-IT" sz="1800" b="1" dirty="0" smtClean="0"/>
              <a:t>(or </a:t>
            </a:r>
            <a:r>
              <a:rPr lang="it-IT" sz="1800" b="1" i="1" dirty="0" smtClean="0"/>
              <a:t>h</a:t>
            </a:r>
            <a:r>
              <a:rPr lang="it-IT" sz="1800" b="1" dirty="0" smtClean="0"/>
              <a:t>). </a:t>
            </a:r>
            <a:r>
              <a:rPr lang="it-IT" sz="1800" b="1" i="1" dirty="0" smtClean="0"/>
              <a:t>S(h) </a:t>
            </a:r>
            <a:r>
              <a:rPr lang="it-IT" sz="1800" b="1" dirty="0" err="1" smtClean="0"/>
              <a:t>is</a:t>
            </a:r>
            <a:r>
              <a:rPr lang="it-IT" sz="1800" b="1" i="1" dirty="0" smtClean="0"/>
              <a:t> </a:t>
            </a:r>
            <a:r>
              <a:rPr lang="it-IT" sz="1800" b="1" dirty="0" err="1" smtClean="0"/>
              <a:t>called</a:t>
            </a:r>
            <a:r>
              <a:rPr lang="it-IT" sz="1800" b="1" dirty="0" smtClean="0"/>
              <a:t> </a:t>
            </a:r>
            <a:r>
              <a:rPr lang="it-IT" sz="1800" i="1" dirty="0" smtClean="0"/>
              <a:t> </a:t>
            </a:r>
            <a:r>
              <a:rPr lang="it-IT" sz="2000" b="1" dirty="0" err="1" smtClean="0"/>
              <a:t>reduced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action</a:t>
            </a:r>
            <a:r>
              <a:rPr lang="it-IT" sz="2000" b="1" dirty="0" smtClean="0"/>
              <a:t>.</a:t>
            </a:r>
            <a:endParaRPr lang="it-IT" sz="1800" dirty="0" smtClean="0"/>
          </a:p>
          <a:p>
            <a:r>
              <a:rPr lang="it-IT" sz="2000" dirty="0" smtClean="0"/>
              <a:t>                                                                       </a:t>
            </a:r>
          </a:p>
          <a:p>
            <a:pPr algn="l"/>
            <a:r>
              <a:rPr lang="it-IT" sz="2000" dirty="0" smtClean="0"/>
              <a:t>                                                                         </a:t>
            </a:r>
            <a:endParaRPr lang="it-IT" sz="2000" dirty="0"/>
          </a:p>
        </p:txBody>
      </p:sp>
      <p:cxnSp>
        <p:nvCxnSpPr>
          <p:cNvPr id="5" name="Connettore 2 4"/>
          <p:cNvCxnSpPr/>
          <p:nvPr/>
        </p:nvCxnSpPr>
        <p:spPr bwMode="auto">
          <a:xfrm>
            <a:off x="928662" y="5559998"/>
            <a:ext cx="285752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asellaDiTesto 7"/>
          <p:cNvSpPr txBox="1"/>
          <p:nvPr/>
        </p:nvSpPr>
        <p:spPr>
          <a:xfrm>
            <a:off x="428596" y="320254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 smtClean="0"/>
              <a:t>S(h)</a:t>
            </a:r>
            <a:endParaRPr lang="it-IT" sz="1800" i="1" dirty="0"/>
          </a:p>
        </p:txBody>
      </p:sp>
      <p:sp>
        <p:nvSpPr>
          <p:cNvPr id="9" name="Figura a mano libera 8"/>
          <p:cNvSpPr/>
          <p:nvPr/>
        </p:nvSpPr>
        <p:spPr bwMode="auto">
          <a:xfrm>
            <a:off x="1714480" y="3202544"/>
            <a:ext cx="2889161" cy="1618444"/>
          </a:xfrm>
          <a:custGeom>
            <a:avLst/>
            <a:gdLst>
              <a:gd name="connsiteX0" fmla="*/ 0 w 2889161"/>
              <a:gd name="connsiteY0" fmla="*/ 362755 h 1618444"/>
              <a:gd name="connsiteX1" fmla="*/ 1365161 w 2889161"/>
              <a:gd name="connsiteY1" fmla="*/ 1599126 h 1618444"/>
              <a:gd name="connsiteX2" fmla="*/ 2653048 w 2889161"/>
              <a:gd name="connsiteY2" fmla="*/ 246845 h 1618444"/>
              <a:gd name="connsiteX3" fmla="*/ 2781837 w 2889161"/>
              <a:gd name="connsiteY3" fmla="*/ 118056 h 16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9161" h="1618444">
                <a:moveTo>
                  <a:pt x="0" y="362755"/>
                </a:moveTo>
                <a:cubicBezTo>
                  <a:pt x="461493" y="990599"/>
                  <a:pt x="922986" y="1618444"/>
                  <a:pt x="1365161" y="1599126"/>
                </a:cubicBezTo>
                <a:cubicBezTo>
                  <a:pt x="1807336" y="1579808"/>
                  <a:pt x="2416935" y="493690"/>
                  <a:pt x="2653048" y="246845"/>
                </a:cubicBezTo>
                <a:cubicBezTo>
                  <a:pt x="2889161" y="0"/>
                  <a:pt x="2835499" y="59028"/>
                  <a:pt x="2781837" y="11805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500562" y="2857496"/>
            <a:ext cx="46434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err="1" smtClean="0"/>
              <a:t>This</a:t>
            </a:r>
            <a:r>
              <a:rPr lang="it-IT" sz="1800" dirty="0" smtClean="0"/>
              <a:t> minimum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equal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the </a:t>
            </a:r>
            <a:r>
              <a:rPr lang="it-IT" sz="1800" dirty="0" err="1" smtClean="0"/>
              <a:t>light-time</a:t>
            </a:r>
            <a:r>
              <a:rPr lang="it-IT" sz="1800" dirty="0" smtClean="0"/>
              <a:t>.</a:t>
            </a:r>
          </a:p>
          <a:p>
            <a:pPr algn="l"/>
            <a:r>
              <a:rPr lang="it-IT" sz="1800" dirty="0" err="1" smtClean="0"/>
              <a:t>To</a:t>
            </a:r>
            <a:r>
              <a:rPr lang="it-IT" sz="1800" dirty="0" smtClean="0"/>
              <a:t> solve S’(</a:t>
            </a:r>
            <a:r>
              <a:rPr lang="it-IT" sz="1800" i="1" dirty="0" smtClean="0"/>
              <a:t>h) </a:t>
            </a:r>
            <a:r>
              <a:rPr lang="it-IT" sz="1800" dirty="0" smtClean="0"/>
              <a:t>=0,</a:t>
            </a:r>
            <a:r>
              <a:rPr lang="it-IT" sz="1800" i="1" dirty="0" smtClean="0"/>
              <a:t> </a:t>
            </a:r>
            <a:r>
              <a:rPr lang="it-IT" sz="1800" dirty="0" err="1" smtClean="0"/>
              <a:t>use</a:t>
            </a:r>
            <a:r>
              <a:rPr lang="it-IT" sz="1800" dirty="0" smtClean="0"/>
              <a:t> the </a:t>
            </a:r>
            <a:r>
              <a:rPr lang="it-IT" sz="1800" dirty="0" err="1" smtClean="0"/>
              <a:t>power</a:t>
            </a:r>
            <a:r>
              <a:rPr lang="it-IT" sz="1800" dirty="0" smtClean="0"/>
              <a:t> </a:t>
            </a:r>
            <a:r>
              <a:rPr lang="it-IT" sz="1800" dirty="0" err="1" smtClean="0"/>
              <a:t>expansion</a:t>
            </a:r>
            <a:r>
              <a:rPr lang="it-IT" sz="1800" dirty="0" smtClean="0"/>
              <a:t>.</a:t>
            </a:r>
          </a:p>
          <a:p>
            <a:pPr algn="l"/>
            <a:r>
              <a:rPr lang="it-IT" sz="1800" dirty="0" err="1" smtClean="0"/>
              <a:t>Since</a:t>
            </a:r>
            <a:r>
              <a:rPr lang="it-IT" sz="1800" dirty="0" smtClean="0"/>
              <a:t> </a:t>
            </a:r>
            <a:r>
              <a:rPr lang="it-IT" sz="1800" i="1" dirty="0" smtClean="0"/>
              <a:t> m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infinitesimal</a:t>
            </a:r>
            <a:r>
              <a:rPr lang="it-IT" sz="1800" dirty="0" smtClean="0"/>
              <a:t>, in </a:t>
            </a:r>
            <a:r>
              <a:rPr lang="it-IT" sz="1800" dirty="0" err="1" smtClean="0"/>
              <a:t>going</a:t>
            </a:r>
            <a:r>
              <a:rPr lang="it-IT" sz="1800" dirty="0" smtClean="0"/>
              <a:t> </a:t>
            </a:r>
            <a:r>
              <a:rPr lang="it-IT" sz="1800" dirty="0" err="1" smtClean="0"/>
              <a:t>from</a:t>
            </a:r>
            <a:r>
              <a:rPr lang="it-IT" sz="1800" dirty="0" smtClean="0"/>
              <a:t> </a:t>
            </a:r>
          </a:p>
          <a:p>
            <a:pPr algn="l"/>
            <a:r>
              <a:rPr lang="it-IT" sz="1800" i="1" dirty="0" smtClean="0"/>
              <a:t>h</a:t>
            </a:r>
            <a:r>
              <a:rPr lang="it-IT" sz="1800" baseline="-25000" dirty="0" smtClean="0"/>
              <a:t>0 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i="1" dirty="0" smtClean="0"/>
              <a:t>h</a:t>
            </a:r>
            <a:r>
              <a:rPr lang="it-IT" sz="1800" baseline="-25000" dirty="0" smtClean="0"/>
              <a:t>0 </a:t>
            </a:r>
            <a:r>
              <a:rPr lang="it-IT" sz="1800" dirty="0" smtClean="0"/>
              <a:t>+ </a:t>
            </a:r>
            <a:r>
              <a:rPr lang="it-IT" sz="1800" i="1" dirty="0" smtClean="0"/>
              <a:t>mh</a:t>
            </a:r>
            <a:r>
              <a:rPr lang="it-IT" sz="1800" baseline="-25000" dirty="0" smtClean="0"/>
              <a:t>1 </a:t>
            </a:r>
            <a:r>
              <a:rPr lang="it-IT" sz="1800" dirty="0" smtClean="0"/>
              <a:t>the </a:t>
            </a:r>
            <a:r>
              <a:rPr lang="it-IT" sz="1800" dirty="0" err="1" smtClean="0"/>
              <a:t>reduced</a:t>
            </a:r>
            <a:r>
              <a:rPr lang="it-IT" sz="1800" dirty="0" smtClean="0"/>
              <a:t>  </a:t>
            </a:r>
            <a:r>
              <a:rPr lang="it-IT" sz="1800" dirty="0" err="1" smtClean="0"/>
              <a:t>action</a:t>
            </a:r>
            <a:r>
              <a:rPr lang="it-IT" sz="1800" dirty="0" smtClean="0"/>
              <a:t> </a:t>
            </a:r>
            <a:r>
              <a:rPr lang="it-IT" sz="1800" dirty="0" err="1" smtClean="0"/>
              <a:t>does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change</a:t>
            </a:r>
            <a:r>
              <a:rPr lang="it-IT" sz="1800" dirty="0" smtClean="0"/>
              <a:t>. </a:t>
            </a:r>
            <a:r>
              <a:rPr lang="it-IT" sz="1800" dirty="0" err="1" smtClean="0"/>
              <a:t>Hence</a:t>
            </a:r>
            <a:r>
              <a:rPr lang="it-IT" sz="1800" dirty="0" smtClean="0"/>
              <a:t> the first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light-time</a:t>
            </a:r>
            <a:r>
              <a:rPr lang="it-IT" sz="1800" dirty="0" smtClean="0"/>
              <a:t> </a:t>
            </a:r>
            <a:r>
              <a:rPr lang="it-IT" sz="1800" dirty="0" err="1" smtClean="0"/>
              <a:t>does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depend</a:t>
            </a:r>
            <a:r>
              <a:rPr lang="it-IT" sz="1800" dirty="0" smtClean="0"/>
              <a:t> on </a:t>
            </a:r>
            <a:r>
              <a:rPr lang="it-IT" sz="1800" i="1" dirty="0" smtClean="0"/>
              <a:t>h</a:t>
            </a:r>
            <a:r>
              <a:rPr lang="it-IT" sz="1800" baseline="-25000" dirty="0" smtClean="0"/>
              <a:t>1</a:t>
            </a:r>
            <a:r>
              <a:rPr lang="it-IT" sz="1800" dirty="0" smtClean="0"/>
              <a:t>; </a:t>
            </a:r>
            <a:r>
              <a:rPr lang="it-IT" sz="1800" dirty="0" err="1" smtClean="0"/>
              <a:t>indeed</a:t>
            </a:r>
            <a:r>
              <a:rPr lang="it-IT" sz="1800" dirty="0" smtClean="0"/>
              <a:t>,</a:t>
            </a:r>
          </a:p>
          <a:p>
            <a:pPr algn="l"/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r>
              <a:rPr lang="it-IT" sz="1800" dirty="0" err="1" smtClean="0"/>
              <a:t>Similarly</a:t>
            </a:r>
            <a:r>
              <a:rPr lang="it-IT" sz="1800" dirty="0" smtClean="0"/>
              <a:t>, in </a:t>
            </a:r>
            <a:r>
              <a:rPr lang="it-IT" sz="1800" dirty="0" err="1" smtClean="0"/>
              <a:t>going</a:t>
            </a:r>
            <a:r>
              <a:rPr lang="it-IT" sz="1800" dirty="0" smtClean="0"/>
              <a:t> </a:t>
            </a:r>
            <a:r>
              <a:rPr lang="it-IT" sz="1800" dirty="0" err="1" smtClean="0"/>
              <a:t>from</a:t>
            </a:r>
            <a:r>
              <a:rPr lang="it-IT" sz="1800" dirty="0" smtClean="0"/>
              <a:t> </a:t>
            </a:r>
            <a:r>
              <a:rPr lang="it-IT" sz="1800" i="1" dirty="0" smtClean="0"/>
              <a:t>h</a:t>
            </a:r>
            <a:r>
              <a:rPr lang="it-IT" sz="1800" baseline="-25000" dirty="0" smtClean="0"/>
              <a:t>0 </a:t>
            </a:r>
            <a:r>
              <a:rPr lang="it-IT" sz="1800" dirty="0" smtClean="0"/>
              <a:t>+ </a:t>
            </a:r>
            <a:r>
              <a:rPr lang="it-IT" sz="1800" i="1" dirty="0" smtClean="0"/>
              <a:t>mh</a:t>
            </a:r>
            <a:r>
              <a:rPr lang="it-IT" sz="1800" baseline="-25000" dirty="0" smtClean="0"/>
              <a:t>1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i="1" dirty="0" smtClean="0"/>
              <a:t>h</a:t>
            </a:r>
            <a:r>
              <a:rPr lang="it-IT" sz="1800" baseline="-25000" dirty="0" smtClean="0"/>
              <a:t>0 </a:t>
            </a:r>
            <a:r>
              <a:rPr lang="it-IT" sz="1800" dirty="0" smtClean="0"/>
              <a:t>+ </a:t>
            </a:r>
            <a:r>
              <a:rPr lang="it-IT" sz="1800" i="1" dirty="0" smtClean="0"/>
              <a:t>mh</a:t>
            </a:r>
            <a:r>
              <a:rPr lang="it-IT" sz="1800" baseline="-25000" dirty="0" smtClean="0"/>
              <a:t>1</a:t>
            </a:r>
            <a:r>
              <a:rPr lang="it-IT" sz="1800" dirty="0" smtClean="0"/>
              <a:t>+ </a:t>
            </a:r>
            <a:r>
              <a:rPr lang="it-IT" sz="1800" i="1" dirty="0" smtClean="0"/>
              <a:t>m</a:t>
            </a:r>
            <a:r>
              <a:rPr lang="it-IT" sz="1800" i="1" baseline="30000" dirty="0" smtClean="0"/>
              <a:t>2</a:t>
            </a:r>
            <a:r>
              <a:rPr lang="it-IT" sz="1800" i="1" dirty="0" smtClean="0"/>
              <a:t>h</a:t>
            </a:r>
            <a:r>
              <a:rPr lang="it-IT" sz="1800" i="1" baseline="-25000" dirty="0" smtClean="0"/>
              <a:t>2</a:t>
            </a:r>
            <a:r>
              <a:rPr lang="it-IT" sz="1800" dirty="0" smtClean="0"/>
              <a:t> the </a:t>
            </a:r>
            <a:r>
              <a:rPr lang="it-IT" sz="1800" dirty="0" err="1" smtClean="0"/>
              <a:t>reduced</a:t>
            </a:r>
            <a:r>
              <a:rPr lang="it-IT" sz="1800" dirty="0" smtClean="0"/>
              <a:t> </a:t>
            </a:r>
            <a:r>
              <a:rPr lang="it-IT" sz="1800" dirty="0" err="1" smtClean="0"/>
              <a:t>action</a:t>
            </a:r>
            <a:r>
              <a:rPr lang="it-IT" sz="1800" dirty="0" smtClean="0"/>
              <a:t> </a:t>
            </a:r>
            <a:r>
              <a:rPr lang="it-IT" sz="1800" dirty="0" err="1" smtClean="0"/>
              <a:t>does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change</a:t>
            </a:r>
            <a:r>
              <a:rPr lang="it-IT" sz="1800" dirty="0" smtClean="0"/>
              <a:t>; the </a:t>
            </a:r>
            <a:r>
              <a:rPr lang="it-IT" sz="1800" dirty="0" err="1" smtClean="0"/>
              <a:t>second-order</a:t>
            </a:r>
            <a:r>
              <a:rPr lang="it-IT" sz="1800" dirty="0" smtClean="0"/>
              <a:t> </a:t>
            </a:r>
            <a:r>
              <a:rPr lang="it-IT" sz="1800" dirty="0" err="1" smtClean="0"/>
              <a:t>light-time</a:t>
            </a:r>
            <a:r>
              <a:rPr lang="it-IT" sz="1800" dirty="0" smtClean="0"/>
              <a:t> </a:t>
            </a:r>
            <a:r>
              <a:rPr lang="it-IT" sz="1800" dirty="0" err="1" smtClean="0"/>
              <a:t>does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depend</a:t>
            </a:r>
            <a:r>
              <a:rPr lang="it-IT" sz="1800" dirty="0" smtClean="0"/>
              <a:t> on </a:t>
            </a:r>
            <a:r>
              <a:rPr lang="it-IT" sz="1800" i="1" dirty="0" smtClean="0"/>
              <a:t>h</a:t>
            </a:r>
            <a:r>
              <a:rPr lang="it-IT" sz="1800" i="1" baseline="-25000" dirty="0" smtClean="0"/>
              <a:t>2</a:t>
            </a:r>
            <a:r>
              <a:rPr lang="it-IT" sz="1800" baseline="-25000" dirty="0" smtClean="0"/>
              <a:t>.</a:t>
            </a:r>
            <a:r>
              <a:rPr lang="it-IT" sz="1800" dirty="0" smtClean="0"/>
              <a:t> </a:t>
            </a:r>
            <a:endParaRPr lang="it-IT" sz="1800" i="1" dirty="0" smtClean="0"/>
          </a:p>
          <a:p>
            <a:pPr algn="l"/>
            <a:endParaRPr lang="it-IT" sz="1800" dirty="0"/>
          </a:p>
        </p:txBody>
      </p:sp>
      <p:cxnSp>
        <p:nvCxnSpPr>
          <p:cNvPr id="16" name="Connettore 2 15"/>
          <p:cNvCxnSpPr/>
          <p:nvPr/>
        </p:nvCxnSpPr>
        <p:spPr bwMode="auto">
          <a:xfrm rot="5400000" flipH="1" flipV="1">
            <a:off x="-320709" y="4309039"/>
            <a:ext cx="250033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CasellaDiTesto 16"/>
          <p:cNvSpPr txBox="1"/>
          <p:nvPr/>
        </p:nvSpPr>
        <p:spPr>
          <a:xfrm>
            <a:off x="3714744" y="54171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 smtClean="0"/>
              <a:t>h</a:t>
            </a:r>
            <a:endParaRPr lang="it-IT" sz="1800" i="1" dirty="0"/>
          </a:p>
        </p:txBody>
      </p:sp>
      <p:cxnSp>
        <p:nvCxnSpPr>
          <p:cNvPr id="18" name="Connettore 1 17"/>
          <p:cNvCxnSpPr/>
          <p:nvPr/>
        </p:nvCxnSpPr>
        <p:spPr bwMode="auto">
          <a:xfrm flipH="1">
            <a:off x="3071802" y="4784517"/>
            <a:ext cx="20337" cy="7876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ttore 1 18"/>
          <p:cNvCxnSpPr/>
          <p:nvPr/>
        </p:nvCxnSpPr>
        <p:spPr bwMode="auto">
          <a:xfrm flipH="1">
            <a:off x="1000100" y="4784517"/>
            <a:ext cx="2092039" cy="1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asellaDiTesto 19"/>
          <p:cNvSpPr txBox="1"/>
          <p:nvPr/>
        </p:nvSpPr>
        <p:spPr>
          <a:xfrm>
            <a:off x="2571736" y="5702874"/>
            <a:ext cx="98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“</a:t>
            </a:r>
            <a:r>
              <a:rPr lang="it-IT" sz="1800" dirty="0" err="1" smtClean="0"/>
              <a:t>True</a:t>
            </a:r>
            <a:r>
              <a:rPr lang="it-IT" sz="1800" dirty="0" smtClean="0"/>
              <a:t>” </a:t>
            </a:r>
            <a:r>
              <a:rPr lang="it-IT" sz="1800" i="1" dirty="0" smtClean="0"/>
              <a:t>h</a:t>
            </a:r>
            <a:endParaRPr lang="it-IT" sz="1800" dirty="0"/>
          </a:p>
        </p:txBody>
      </p:sp>
      <p:sp>
        <p:nvSpPr>
          <p:cNvPr id="21" name="Ovale 20"/>
          <p:cNvSpPr/>
          <p:nvPr/>
        </p:nvSpPr>
        <p:spPr bwMode="auto">
          <a:xfrm>
            <a:off x="3000364" y="5500702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2" name="Ovale 21"/>
          <p:cNvSpPr/>
          <p:nvPr/>
        </p:nvSpPr>
        <p:spPr bwMode="auto">
          <a:xfrm>
            <a:off x="928662" y="4714884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42844" y="4488428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Light-</a:t>
            </a:r>
          </a:p>
          <a:p>
            <a:r>
              <a:rPr lang="it-IT" sz="1800" dirty="0" err="1" smtClean="0"/>
              <a:t>time</a:t>
            </a:r>
            <a:endParaRPr lang="it-IT" sz="1800" dirty="0"/>
          </a:p>
        </p:txBody>
      </p:sp>
      <p:graphicFrame>
        <p:nvGraphicFramePr>
          <p:cNvPr id="24" name="Oggetto 2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4" imgW="114120" imgH="215640" progId="Equation.3">
              <p:embed/>
            </p:oleObj>
          </a:graphicData>
        </a:graphic>
      </p:graphicFrame>
      <p:graphicFrame>
        <p:nvGraphicFramePr>
          <p:cNvPr id="25" name="Oggetto 24"/>
          <p:cNvGraphicFramePr>
            <a:graphicFrameLocks noChangeAspect="1"/>
          </p:cNvGraphicFramePr>
          <p:nvPr/>
        </p:nvGraphicFramePr>
        <p:xfrm>
          <a:off x="428596" y="1357298"/>
          <a:ext cx="8116888" cy="1136650"/>
        </p:xfrm>
        <a:graphic>
          <a:graphicData uri="http://schemas.openxmlformats.org/presentationml/2006/ole">
            <p:oleObj spid="_x0000_s39939" name="Equation" r:id="rId5" imgW="3593880" imgH="583920" progId="Equation.3">
              <p:embed/>
            </p:oleObj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214282" y="255960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smtClean="0"/>
              <a:t>Positive </a:t>
            </a:r>
            <a:r>
              <a:rPr lang="it-IT" sz="1800" dirty="0" err="1" smtClean="0"/>
              <a:t>contributions</a:t>
            </a:r>
            <a:r>
              <a:rPr lang="it-IT" sz="1800" dirty="0" smtClean="0"/>
              <a:t> </a:t>
            </a:r>
            <a:r>
              <a:rPr lang="it-IT" sz="1800" dirty="0" err="1" smtClean="0"/>
              <a:t>from</a:t>
            </a:r>
            <a:r>
              <a:rPr lang="it-IT" sz="1800" dirty="0" smtClean="0"/>
              <a:t> </a:t>
            </a:r>
            <a:r>
              <a:rPr lang="it-IT" sz="1800" dirty="0" err="1" smtClean="0"/>
              <a:t>ingoing</a:t>
            </a:r>
            <a:r>
              <a:rPr lang="it-IT" sz="1800" dirty="0" smtClean="0"/>
              <a:t> and </a:t>
            </a:r>
            <a:r>
              <a:rPr lang="it-IT" sz="1800" dirty="0" err="1" smtClean="0"/>
              <a:t>outgoing</a:t>
            </a:r>
            <a:r>
              <a:rPr lang="it-IT" sz="1800" dirty="0" smtClean="0"/>
              <a:t> </a:t>
            </a:r>
            <a:r>
              <a:rPr lang="it-IT" sz="1800" dirty="0" err="1" smtClean="0"/>
              <a:t>branch</a:t>
            </a:r>
            <a:r>
              <a:rPr lang="it-IT" sz="1800" dirty="0" smtClean="0"/>
              <a:t>.</a:t>
            </a:r>
            <a:endParaRPr lang="it-IT" sz="1800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5143504" y="4714884"/>
          <a:ext cx="3286148" cy="785818"/>
        </p:xfrm>
        <a:graphic>
          <a:graphicData uri="http://schemas.openxmlformats.org/presentationml/2006/ole">
            <p:oleObj spid="_x0000_s39940" name="Equation" r:id="rId6" imgW="184140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69903" y="1174752"/>
          <a:ext cx="8445501" cy="2468562"/>
        </p:xfrm>
        <a:graphic>
          <a:graphicData uri="http://schemas.openxmlformats.org/presentationml/2006/ole">
            <p:oleObj spid="_x0000_s40962" name="Equation" r:id="rId4" imgW="4076640" imgH="1422360" progId="Equation.3">
              <p:embed/>
            </p:oleObj>
          </a:graphicData>
        </a:graphic>
      </p:graphicFrame>
      <p:sp>
        <p:nvSpPr>
          <p:cNvPr id="4" name="Rettangolo 3"/>
          <p:cNvSpPr/>
          <p:nvPr/>
        </p:nvSpPr>
        <p:spPr>
          <a:xfrm>
            <a:off x="428596" y="214290"/>
            <a:ext cx="8715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Second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order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light-time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(</a:t>
            </a:r>
            <a:r>
              <a:rPr lang="it-IT" sz="2400" dirty="0" err="1" smtClean="0">
                <a:solidFill>
                  <a:srgbClr val="FF0000"/>
                </a:solidFill>
              </a:rPr>
              <a:t>obtuse</a:t>
            </a:r>
            <a:r>
              <a:rPr lang="it-IT" sz="2400" dirty="0" smtClean="0">
                <a:solidFill>
                  <a:srgbClr val="FF0000"/>
                </a:solidFill>
              </a:rPr>
              <a:t> case)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0" y="2928934"/>
          <a:ext cx="9144000" cy="3143272"/>
        </p:xfrm>
        <a:graphic>
          <a:graphicData uri="http://schemas.openxmlformats.org/presentationml/2006/ole">
            <p:oleObj spid="_x0000_s40963" name="Equation" r:id="rId5" imgW="4025880" imgH="120636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500166" y="578645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enhanced</a:t>
            </a:r>
            <a:r>
              <a:rPr lang="it-IT" sz="1800" dirty="0" smtClean="0"/>
              <a:t>                                                           </a:t>
            </a:r>
            <a:r>
              <a:rPr lang="it-IT" sz="1800" dirty="0" err="1" smtClean="0"/>
              <a:t>Enhanced</a:t>
            </a:r>
            <a:endParaRPr lang="it-IT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43306" y="357166"/>
            <a:ext cx="2135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Enhancement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4282" y="2357430"/>
            <a:ext cx="2399055" cy="1262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18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800" dirty="0" err="1" smtClean="0"/>
              <a:t>Deflection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different</a:t>
            </a:r>
            <a:r>
              <a:rPr lang="it-IT" sz="1800" dirty="0" smtClean="0"/>
              <a:t>: </a:t>
            </a:r>
            <a:r>
              <a:rPr lang="it-IT" sz="1800" dirty="0" smtClean="0">
                <a:latin typeface="Book Antiqua"/>
                <a:ea typeface="Calibri"/>
                <a:cs typeface="Times New Roman"/>
              </a:rPr>
              <a:t> </a:t>
            </a:r>
          </a:p>
          <a:p>
            <a:endParaRPr lang="it-IT" sz="18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3143240" y="2428868"/>
          <a:ext cx="2214578" cy="1071570"/>
        </p:xfrm>
        <a:graphic>
          <a:graphicData uri="http://schemas.openxmlformats.org/presentationml/2006/ole">
            <p:oleObj spid="_x0000_s2050" name="Equation" r:id="rId4" imgW="1104840" imgH="50796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0" y="3889252"/>
            <a:ext cx="9120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where</a:t>
            </a:r>
            <a:r>
              <a:rPr lang="it-IT" sz="1800" dirty="0" smtClean="0"/>
              <a:t> </a:t>
            </a:r>
            <a:r>
              <a:rPr lang="el-GR" sz="1800" dirty="0" smtClean="0"/>
              <a:t>δ</a:t>
            </a:r>
            <a:r>
              <a:rPr lang="it-IT" sz="1800" baseline="-25000" dirty="0" smtClean="0"/>
              <a:t>s </a:t>
            </a:r>
            <a:r>
              <a:rPr lang="it-IT" sz="1800" dirty="0" smtClean="0"/>
              <a:t>~ 1 </a:t>
            </a:r>
            <a:r>
              <a:rPr lang="it-IT" sz="1800" dirty="0" err="1" smtClean="0"/>
              <a:t>is</a:t>
            </a:r>
            <a:r>
              <a:rPr lang="it-IT" sz="1800" dirty="0" smtClean="0"/>
              <a:t> pure </a:t>
            </a:r>
            <a:r>
              <a:rPr lang="it-IT" sz="1800" dirty="0" err="1" smtClean="0"/>
              <a:t>number</a:t>
            </a:r>
            <a:r>
              <a:rPr lang="it-IT" sz="1800" dirty="0" smtClean="0"/>
              <a:t>  (</a:t>
            </a:r>
            <a:r>
              <a:rPr lang="el-GR" sz="1800" dirty="0" smtClean="0"/>
              <a:t>δ</a:t>
            </a:r>
            <a:r>
              <a:rPr lang="it-IT" sz="1800" baseline="-25000" dirty="0" smtClean="0"/>
              <a:t>1</a:t>
            </a:r>
            <a:r>
              <a:rPr lang="it-IT" sz="1800" dirty="0" smtClean="0"/>
              <a:t> = 2(1+ </a:t>
            </a:r>
            <a:r>
              <a:rPr lang="el-GR" sz="1800" dirty="0" smtClean="0"/>
              <a:t>γ</a:t>
            </a:r>
            <a:r>
              <a:rPr lang="it-IT" sz="1800" dirty="0" smtClean="0"/>
              <a:t>)) , </a:t>
            </a:r>
            <a:r>
              <a:rPr lang="it-IT" sz="1800" dirty="0" err="1" smtClean="0"/>
              <a:t>because</a:t>
            </a:r>
            <a:r>
              <a:rPr lang="it-IT" sz="1800" dirty="0" smtClean="0"/>
              <a:t> no </a:t>
            </a:r>
            <a:r>
              <a:rPr lang="it-IT" sz="1800" dirty="0" err="1" smtClean="0"/>
              <a:t>dimensional</a:t>
            </a:r>
            <a:r>
              <a:rPr lang="it-IT" sz="1800" dirty="0" smtClean="0"/>
              <a:t> </a:t>
            </a:r>
            <a:r>
              <a:rPr lang="it-IT" sz="1800" dirty="0" err="1" smtClean="0"/>
              <a:t>quantities</a:t>
            </a:r>
            <a:r>
              <a:rPr lang="it-IT" sz="1800" dirty="0" smtClean="0"/>
              <a:t> are </a:t>
            </a:r>
            <a:r>
              <a:rPr lang="it-IT" sz="1800" dirty="0" err="1" smtClean="0"/>
              <a:t>involved</a:t>
            </a:r>
            <a:r>
              <a:rPr lang="it-IT" sz="1800" dirty="0" smtClean="0"/>
              <a:t>. </a:t>
            </a:r>
            <a:r>
              <a:rPr lang="it-IT" sz="1800" dirty="0" err="1" smtClean="0"/>
              <a:t>Similarly</a:t>
            </a:r>
            <a:r>
              <a:rPr lang="it-IT" sz="1800" dirty="0" smtClean="0"/>
              <a:t>, </a:t>
            </a:r>
            <a:r>
              <a:rPr lang="it-IT" sz="1800" dirty="0" err="1" smtClean="0"/>
              <a:t>when</a:t>
            </a:r>
            <a:r>
              <a:rPr lang="it-IT" sz="1800" dirty="0" smtClean="0"/>
              <a:t> </a:t>
            </a:r>
            <a:r>
              <a:rPr lang="it-IT" sz="1800" dirty="0" err="1" smtClean="0"/>
              <a:t>r</a:t>
            </a:r>
            <a:r>
              <a:rPr lang="it-IT" sz="1800" baseline="-25000" dirty="0" err="1" smtClean="0"/>
              <a:t>A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~ b</a:t>
            </a:r>
            <a:r>
              <a:rPr lang="it-IT" sz="1800" baseline="-25000" dirty="0" smtClean="0"/>
              <a:t> 0 </a:t>
            </a:r>
            <a:r>
              <a:rPr lang="it-IT" sz="1800" dirty="0" smtClean="0"/>
              <a:t> , </a:t>
            </a:r>
            <a:r>
              <a:rPr lang="it-IT" sz="1800" dirty="0" err="1" smtClean="0"/>
              <a:t>r</a:t>
            </a:r>
            <a:r>
              <a:rPr lang="it-IT" sz="1800" baseline="-25000" dirty="0" err="1" smtClean="0"/>
              <a:t>B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~ b</a:t>
            </a:r>
            <a:r>
              <a:rPr lang="it-IT" sz="1800" baseline="-25000" dirty="0" smtClean="0"/>
              <a:t> 0</a:t>
            </a:r>
            <a:r>
              <a:rPr lang="it-IT" sz="1800" dirty="0" smtClean="0"/>
              <a:t> , </a:t>
            </a:r>
            <a:r>
              <a:rPr lang="el-GR" sz="1800" dirty="0" smtClean="0"/>
              <a:t>Δ</a:t>
            </a:r>
            <a:r>
              <a:rPr lang="it-IT" sz="1800" baseline="-25000" dirty="0" smtClean="0"/>
              <a:t> s </a:t>
            </a:r>
            <a:r>
              <a:rPr lang="it-IT" sz="1800" dirty="0" smtClean="0"/>
              <a:t>~ 1; </a:t>
            </a:r>
            <a:r>
              <a:rPr lang="it-IT" sz="1800" dirty="0" err="1" smtClean="0"/>
              <a:t>but</a:t>
            </a:r>
            <a:r>
              <a:rPr lang="it-IT" sz="1800" dirty="0" smtClean="0"/>
              <a:t> 1 AU/</a:t>
            </a:r>
            <a:r>
              <a:rPr lang="it-IT" sz="1800" dirty="0" err="1" smtClean="0"/>
              <a:t>R</a:t>
            </a:r>
            <a:r>
              <a:rPr lang="it-IT" sz="1800" baseline="-25000" dirty="0" err="1" smtClean="0"/>
              <a:t>sun</a:t>
            </a:r>
            <a:r>
              <a:rPr lang="it-IT" sz="1800" dirty="0" smtClean="0"/>
              <a:t> = 200 &gt;&gt; 1 !!. </a:t>
            </a:r>
            <a:r>
              <a:rPr lang="it-IT" sz="1800" dirty="0" err="1" smtClean="0"/>
              <a:t>When</a:t>
            </a:r>
            <a:r>
              <a:rPr lang="it-IT" sz="1800" dirty="0" smtClean="0"/>
              <a:t> </a:t>
            </a:r>
            <a:r>
              <a:rPr lang="it-IT" sz="1800" dirty="0" err="1" smtClean="0"/>
              <a:t>r</a:t>
            </a:r>
            <a:r>
              <a:rPr lang="it-IT" sz="1800" baseline="-25000" dirty="0" err="1" smtClean="0"/>
              <a:t>A</a:t>
            </a:r>
            <a:r>
              <a:rPr lang="it-IT" sz="1800" baseline="-25000" dirty="0" smtClean="0"/>
              <a:t> </a:t>
            </a:r>
            <a:r>
              <a:rPr lang="it-IT" sz="1400" dirty="0" smtClean="0"/>
              <a:t>&gt;&gt;</a:t>
            </a:r>
            <a:r>
              <a:rPr lang="it-IT" sz="1800" dirty="0" smtClean="0"/>
              <a:t> b</a:t>
            </a:r>
            <a:r>
              <a:rPr lang="it-IT" sz="1800" baseline="-25000" dirty="0" smtClean="0"/>
              <a:t> 0 </a:t>
            </a:r>
            <a:r>
              <a:rPr lang="it-IT" sz="1800" dirty="0" smtClean="0"/>
              <a:t> , </a:t>
            </a:r>
            <a:r>
              <a:rPr lang="it-IT" sz="1800" dirty="0" err="1" smtClean="0"/>
              <a:t>r</a:t>
            </a:r>
            <a:r>
              <a:rPr lang="it-IT" sz="1800" baseline="-25000" dirty="0" err="1" smtClean="0"/>
              <a:t>B</a:t>
            </a:r>
            <a:r>
              <a:rPr lang="it-IT" sz="1800" baseline="-25000" dirty="0" smtClean="0"/>
              <a:t> </a:t>
            </a:r>
            <a:r>
              <a:rPr lang="it-IT" sz="1800" dirty="0" smtClean="0"/>
              <a:t>&gt;&gt; b</a:t>
            </a:r>
            <a:r>
              <a:rPr lang="it-IT" sz="1800" baseline="-25000" dirty="0" smtClean="0"/>
              <a:t> 0 </a:t>
            </a:r>
            <a:r>
              <a:rPr lang="el-GR" sz="1800" dirty="0" smtClean="0"/>
              <a:t>Δ</a:t>
            </a:r>
            <a:r>
              <a:rPr lang="it-IT" sz="1800" baseline="-25000" dirty="0" smtClean="0"/>
              <a:t>2 </a:t>
            </a:r>
            <a:r>
              <a:rPr lang="it-IT" sz="1800" dirty="0" smtClean="0"/>
              <a:t>= O(R/ b</a:t>
            </a:r>
            <a:r>
              <a:rPr lang="it-IT" sz="1800" baseline="-25000" dirty="0" smtClean="0"/>
              <a:t> 0</a:t>
            </a:r>
            <a:r>
              <a:rPr lang="it-IT" sz="1800" dirty="0" smtClean="0"/>
              <a:t>) </a:t>
            </a:r>
            <a:r>
              <a:rPr lang="it-IT" sz="1800" dirty="0" err="1" smtClean="0"/>
              <a:t>cannot</a:t>
            </a:r>
            <a:r>
              <a:rPr lang="it-IT" sz="1800" dirty="0" smtClean="0"/>
              <a:t> </a:t>
            </a:r>
            <a:r>
              <a:rPr lang="it-IT" sz="1800" dirty="0" err="1" smtClean="0"/>
              <a:t>be</a:t>
            </a:r>
            <a:r>
              <a:rPr lang="it-IT" sz="1800" dirty="0" smtClean="0"/>
              <a:t> </a:t>
            </a:r>
            <a:r>
              <a:rPr lang="it-IT" sz="1800" dirty="0" err="1" smtClean="0"/>
              <a:t>excluded</a:t>
            </a:r>
            <a:r>
              <a:rPr lang="it-IT" sz="1800" dirty="0" smtClean="0"/>
              <a:t>;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corresponds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a </a:t>
            </a:r>
            <a:r>
              <a:rPr lang="it-IT" sz="1800" dirty="0" err="1" smtClean="0"/>
              <a:t>change</a:t>
            </a:r>
            <a:r>
              <a:rPr lang="it-IT" sz="1800" dirty="0" smtClean="0"/>
              <a:t> in </a:t>
            </a:r>
            <a:r>
              <a:rPr lang="el-GR" sz="1800" dirty="0" smtClean="0"/>
              <a:t>γ</a:t>
            </a:r>
            <a:r>
              <a:rPr lang="it-IT" sz="1800" dirty="0" smtClean="0"/>
              <a:t> </a:t>
            </a:r>
            <a:r>
              <a:rPr lang="it-IT" sz="1800" dirty="0" err="1" smtClean="0"/>
              <a:t>which</a:t>
            </a:r>
            <a:r>
              <a:rPr lang="it-IT" sz="1800" dirty="0" smtClean="0"/>
              <a:t> can </a:t>
            </a:r>
            <a:r>
              <a:rPr lang="it-IT" sz="1800" dirty="0" err="1" smtClean="0"/>
              <a:t>be</a:t>
            </a:r>
            <a:r>
              <a:rPr lang="it-IT" sz="1800" dirty="0" smtClean="0"/>
              <a:t> 200 </a:t>
            </a:r>
            <a:r>
              <a:rPr lang="it-IT" sz="1800" dirty="0" err="1" smtClean="0"/>
              <a:t>times</a:t>
            </a:r>
            <a:r>
              <a:rPr lang="it-IT" sz="1800" dirty="0" smtClean="0"/>
              <a:t> </a:t>
            </a:r>
            <a:r>
              <a:rPr lang="it-IT" sz="1800" dirty="0" err="1" smtClean="0"/>
              <a:t>greater</a:t>
            </a:r>
            <a:r>
              <a:rPr lang="it-IT" sz="1800" dirty="0" smtClean="0"/>
              <a:t>, </a:t>
            </a:r>
            <a:r>
              <a:rPr lang="it-IT" sz="1800" dirty="0" err="1" smtClean="0"/>
              <a:t>detectable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el-GR" sz="1800" dirty="0" smtClean="0"/>
              <a:t>σ </a:t>
            </a:r>
            <a:r>
              <a:rPr lang="el-GR" sz="1800" baseline="-25000" dirty="0" smtClean="0"/>
              <a:t>γ</a:t>
            </a:r>
            <a:r>
              <a:rPr lang="it-IT" sz="1800" baseline="-25000" dirty="0" smtClean="0"/>
              <a:t>  </a:t>
            </a:r>
            <a:r>
              <a:rPr lang="it-IT" sz="1800" dirty="0" smtClean="0"/>
              <a:t>~ 2 x 10</a:t>
            </a:r>
            <a:r>
              <a:rPr lang="it-IT" sz="1800" baseline="30000" dirty="0" smtClean="0"/>
              <a:t>-5</a:t>
            </a:r>
            <a:r>
              <a:rPr lang="it-IT" sz="1800" dirty="0" smtClean="0"/>
              <a:t>, </a:t>
            </a:r>
            <a:r>
              <a:rPr lang="it-IT" sz="1800" dirty="0" err="1" smtClean="0"/>
              <a:t>about</a:t>
            </a:r>
            <a:r>
              <a:rPr lang="it-IT" sz="1800" dirty="0" smtClean="0"/>
              <a:t> Cassini’s </a:t>
            </a:r>
            <a:r>
              <a:rPr lang="it-IT" sz="1800" dirty="0" err="1" smtClean="0"/>
              <a:t>value</a:t>
            </a:r>
            <a:r>
              <a:rPr lang="it-IT" sz="1800" dirty="0" smtClean="0"/>
              <a:t> !! In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asymptotic</a:t>
            </a:r>
            <a:r>
              <a:rPr lang="it-IT" sz="1800" dirty="0" smtClean="0"/>
              <a:t> </a:t>
            </a:r>
            <a:r>
              <a:rPr lang="it-IT" sz="1800" dirty="0" err="1" smtClean="0"/>
              <a:t>expansion</a:t>
            </a:r>
            <a:r>
              <a:rPr lang="it-IT" sz="1800" dirty="0" smtClean="0"/>
              <a:t>, </a:t>
            </a:r>
            <a:r>
              <a:rPr lang="it-IT" sz="1800" dirty="0" err="1" smtClean="0"/>
              <a:t>one</a:t>
            </a:r>
            <a:r>
              <a:rPr lang="it-IT" sz="1800" dirty="0" smtClean="0"/>
              <a:t> can </a:t>
            </a:r>
            <a:r>
              <a:rPr lang="it-IT" sz="1800" dirty="0" err="1" smtClean="0"/>
              <a:t>expect</a:t>
            </a:r>
            <a:r>
              <a:rPr lang="it-IT" sz="1800" dirty="0" smtClean="0"/>
              <a:t> </a:t>
            </a:r>
            <a:r>
              <a:rPr lang="it-IT" sz="1800" dirty="0" err="1" smtClean="0"/>
              <a:t>dimensionless</a:t>
            </a:r>
            <a:r>
              <a:rPr lang="it-IT" sz="1800" dirty="0" smtClean="0"/>
              <a:t> </a:t>
            </a:r>
            <a:r>
              <a:rPr lang="it-IT" sz="1800" dirty="0" err="1" smtClean="0"/>
              <a:t>coefficients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be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unity</a:t>
            </a:r>
            <a:r>
              <a:rPr lang="it-IT" sz="1800" dirty="0" smtClean="0"/>
              <a:t> </a:t>
            </a:r>
            <a:r>
              <a:rPr lang="it-IT" sz="1800" dirty="0" err="1" smtClean="0"/>
              <a:t>only</a:t>
            </a:r>
            <a:r>
              <a:rPr lang="it-IT" sz="1800" dirty="0" smtClean="0"/>
              <a:t> </a:t>
            </a:r>
            <a:r>
              <a:rPr lang="it-IT" sz="1800" dirty="0" err="1" smtClean="0"/>
              <a:t>if</a:t>
            </a:r>
            <a:r>
              <a:rPr lang="it-IT" sz="1800" dirty="0" smtClean="0"/>
              <a:t> </a:t>
            </a:r>
            <a:r>
              <a:rPr lang="it-IT" sz="1800" dirty="0" err="1" smtClean="0"/>
              <a:t>their</a:t>
            </a:r>
            <a:r>
              <a:rPr lang="it-IT" sz="1800" dirty="0" smtClean="0"/>
              <a:t> </a:t>
            </a:r>
            <a:r>
              <a:rPr lang="it-IT" sz="1800" dirty="0" err="1" smtClean="0"/>
              <a:t>arguments</a:t>
            </a:r>
            <a:r>
              <a:rPr lang="it-IT" sz="1800" dirty="0" smtClean="0"/>
              <a:t> are </a:t>
            </a:r>
            <a:r>
              <a:rPr lang="it-IT" sz="1800" dirty="0" err="1" smtClean="0"/>
              <a:t>also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unity</a:t>
            </a:r>
            <a:endParaRPr lang="it-IT" sz="1800" dirty="0" smtClean="0"/>
          </a:p>
          <a:p>
            <a:r>
              <a:rPr lang="it-IT" sz="1800" dirty="0" smtClean="0"/>
              <a:t>A </a:t>
            </a:r>
            <a:r>
              <a:rPr lang="it-IT" sz="1800" dirty="0" err="1" smtClean="0"/>
              <a:t>dangerous</a:t>
            </a:r>
            <a:r>
              <a:rPr lang="it-IT" sz="1800" dirty="0" smtClean="0"/>
              <a:t> situation.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00166" y="1000108"/>
          <a:ext cx="5500726" cy="1071570"/>
        </p:xfrm>
        <a:graphic>
          <a:graphicData uri="http://schemas.openxmlformats.org/presentationml/2006/ole">
            <p:oleObj spid="_x0000_s2051" name="Equation" r:id="rId5" imgW="23367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828682" y="357166"/>
            <a:ext cx="2957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Enhancement</a:t>
            </a:r>
            <a:endParaRPr lang="it-IT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285750" y="889001"/>
          <a:ext cx="8858250" cy="2682875"/>
        </p:xfrm>
        <a:graphic>
          <a:graphicData uri="http://schemas.openxmlformats.org/presentationml/2006/ole">
            <p:oleObj spid="_x0000_s70658" name="Equation" r:id="rId4" imgW="3619440" imgH="97776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377916" y="2832083"/>
            <a:ext cx="36231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Second-order</a:t>
            </a:r>
            <a:r>
              <a:rPr lang="it-IT" dirty="0" smtClean="0"/>
              <a:t> </a:t>
            </a:r>
            <a:r>
              <a:rPr lang="it-IT" dirty="0" err="1" smtClean="0"/>
              <a:t>light-time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85720" y="3571876"/>
            <a:ext cx="26164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Find</a:t>
            </a:r>
            <a:r>
              <a:rPr lang="it-IT" dirty="0" smtClean="0"/>
              <a:t> the </a:t>
            </a:r>
            <a:r>
              <a:rPr lang="it-IT" dirty="0" err="1" smtClean="0"/>
              <a:t>limit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</a:p>
          <a:p>
            <a:pPr algn="l"/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i="1" dirty="0" smtClean="0"/>
              <a:t>b</a:t>
            </a:r>
            <a:r>
              <a:rPr lang="it-IT" i="1" baseline="-25000" dirty="0" smtClean="0"/>
              <a:t>0</a:t>
            </a:r>
            <a:r>
              <a:rPr lang="it-IT" i="1" dirty="0" smtClean="0"/>
              <a:t>/R →0</a:t>
            </a:r>
            <a:endParaRPr lang="it-IT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857488" y="3429000"/>
          <a:ext cx="5715040" cy="857256"/>
        </p:xfrm>
        <a:graphic>
          <a:graphicData uri="http://schemas.openxmlformats.org/presentationml/2006/ole">
            <p:oleObj spid="_x0000_s70659" name="Equation" r:id="rId5" imgW="1422360" imgH="228600" progId="Equation.3">
              <p:embed/>
            </p:oleObj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679456" y="4572008"/>
          <a:ext cx="7607320" cy="785805"/>
        </p:xfrm>
        <a:graphic>
          <a:graphicData uri="http://schemas.openxmlformats.org/presentationml/2006/ole">
            <p:oleObj spid="_x0000_s70660" name="Equation" r:id="rId6" imgW="2450880" imgH="241200" progId="Equation.3">
              <p:embed/>
            </p:oleObj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642910" y="578645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/>
              <a:t>ODP formula </a:t>
            </a:r>
            <a:r>
              <a:rPr lang="it-IT" dirty="0" err="1" smtClean="0"/>
              <a:t>recovered</a:t>
            </a:r>
            <a:r>
              <a:rPr lang="it-IT" dirty="0" smtClean="0"/>
              <a:t>!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786050" y="142852"/>
            <a:ext cx="585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Light-time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corrections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for</a:t>
            </a:r>
            <a:r>
              <a:rPr lang="it-IT" dirty="0" smtClean="0">
                <a:solidFill>
                  <a:srgbClr val="FF0000"/>
                </a:solidFill>
              </a:rPr>
              <a:t> LISA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25" name="Oggetto 24"/>
          <p:cNvGraphicFramePr>
            <a:graphicFrameLocks noChangeAspect="1"/>
          </p:cNvGraphicFramePr>
          <p:nvPr/>
        </p:nvGraphicFramePr>
        <p:xfrm>
          <a:off x="3643313" y="800100"/>
          <a:ext cx="3643312" cy="1085850"/>
        </p:xfrm>
        <a:graphic>
          <a:graphicData uri="http://schemas.openxmlformats.org/presentationml/2006/ole">
            <p:oleObj spid="_x0000_s68610" name="Equation" r:id="rId4" imgW="1485720" imgH="45720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-7938" y="3643314"/>
          <a:ext cx="9151938" cy="2460625"/>
        </p:xfrm>
        <a:graphic>
          <a:graphicData uri="http://schemas.openxmlformats.org/presentationml/2006/ole">
            <p:oleObj spid="_x0000_s68611" name="Equation" r:id="rId5" imgW="5333760" imgH="1422360" progId="Equation.3">
              <p:embed/>
            </p:oleObj>
          </a:graphicData>
        </a:graphic>
      </p:graphicFrame>
      <p:sp>
        <p:nvSpPr>
          <p:cNvPr id="29" name="CasellaDiTesto 28"/>
          <p:cNvSpPr txBox="1"/>
          <p:nvPr/>
        </p:nvSpPr>
        <p:spPr>
          <a:xfrm>
            <a:off x="785786" y="5929330"/>
            <a:ext cx="835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One</a:t>
            </a:r>
            <a:r>
              <a:rPr lang="it-IT" sz="1800" dirty="0" smtClean="0"/>
              <a:t> </a:t>
            </a:r>
            <a:r>
              <a:rPr lang="it-IT" sz="1800" dirty="0" err="1" smtClean="0"/>
              <a:t>year</a:t>
            </a:r>
            <a:r>
              <a:rPr lang="it-IT" sz="1800" dirty="0" smtClean="0"/>
              <a:t> </a:t>
            </a:r>
            <a:r>
              <a:rPr lang="it-IT" sz="1800" dirty="0" err="1" smtClean="0"/>
              <a:t>periodicity</a:t>
            </a:r>
            <a:r>
              <a:rPr lang="it-IT" sz="1800" dirty="0" smtClean="0"/>
              <a:t>; </a:t>
            </a:r>
            <a:r>
              <a:rPr lang="it-IT" sz="1800" dirty="0" err="1" smtClean="0"/>
              <a:t>masked</a:t>
            </a:r>
            <a:r>
              <a:rPr lang="it-IT" sz="1800" dirty="0" smtClean="0"/>
              <a:t> </a:t>
            </a:r>
            <a:r>
              <a:rPr lang="it-IT" sz="1800" dirty="0" err="1" smtClean="0"/>
              <a:t>by</a:t>
            </a:r>
            <a:r>
              <a:rPr lang="it-IT" sz="1800" dirty="0" smtClean="0"/>
              <a:t> </a:t>
            </a:r>
            <a:r>
              <a:rPr lang="it-IT" sz="1800" dirty="0" err="1" smtClean="0"/>
              <a:t>acceleration</a:t>
            </a:r>
            <a:r>
              <a:rPr lang="it-IT" sz="1800" dirty="0" smtClean="0"/>
              <a:t> </a:t>
            </a:r>
            <a:r>
              <a:rPr lang="it-IT" sz="1800" dirty="0" err="1" smtClean="0"/>
              <a:t>noise</a:t>
            </a:r>
            <a:r>
              <a:rPr lang="it-IT" sz="1800" dirty="0" smtClean="0"/>
              <a:t>  </a:t>
            </a:r>
            <a:endParaRPr lang="it-IT" sz="1800" dirty="0"/>
          </a:p>
        </p:txBody>
      </p:sp>
      <p:pic>
        <p:nvPicPr>
          <p:cNvPr id="68612" name="Picture 4" descr="C:\Documents and Settings\Bertotti\Desktop\LIS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8604"/>
            <a:ext cx="2571768" cy="3214710"/>
          </a:xfrm>
          <a:prstGeom prst="rect">
            <a:avLst/>
          </a:prstGeom>
          <a:noFill/>
        </p:spPr>
      </p:pic>
      <p:graphicFrame>
        <p:nvGraphicFramePr>
          <p:cNvPr id="17" name="Oggetto 16"/>
          <p:cNvGraphicFramePr>
            <a:graphicFrameLocks noChangeAspect="1"/>
          </p:cNvGraphicFramePr>
          <p:nvPr/>
        </p:nvGraphicFramePr>
        <p:xfrm>
          <a:off x="2214546" y="857232"/>
          <a:ext cx="642942" cy="357190"/>
        </p:xfrm>
        <a:graphic>
          <a:graphicData uri="http://schemas.openxmlformats.org/presentationml/2006/ole">
            <p:oleObj spid="_x0000_s68613" name="Equation" r:id="rId7" imgW="126720" imgH="126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257355" y="214290"/>
            <a:ext cx="1957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Conclusions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 flipH="1">
            <a:off x="214282" y="1214422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eriod"/>
            </a:pPr>
            <a:r>
              <a:rPr lang="it-IT" sz="1800" dirty="0" smtClean="0"/>
              <a:t>Cassini’s </a:t>
            </a:r>
            <a:r>
              <a:rPr lang="it-IT" sz="1800" dirty="0" err="1" smtClean="0"/>
              <a:t>results</a:t>
            </a:r>
            <a:r>
              <a:rPr lang="it-IT" sz="1800" dirty="0" smtClean="0"/>
              <a:t> are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affected</a:t>
            </a:r>
            <a:endParaRPr lang="it-IT" sz="1800" dirty="0" smtClean="0"/>
          </a:p>
          <a:p>
            <a:pPr marL="342900" indent="-342900" algn="l">
              <a:buAutoNum type="arabicPeriod"/>
            </a:pPr>
            <a:r>
              <a:rPr lang="it-IT" sz="1800" dirty="0" err="1" smtClean="0"/>
              <a:t>Second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delay</a:t>
            </a:r>
            <a:r>
              <a:rPr lang="it-IT" sz="1800" dirty="0" smtClean="0"/>
              <a:t> </a:t>
            </a:r>
            <a:r>
              <a:rPr lang="it-IT" sz="1800" dirty="0" err="1" smtClean="0"/>
              <a:t>obtained</a:t>
            </a:r>
            <a:r>
              <a:rPr lang="it-IT" sz="1800" dirty="0" smtClean="0"/>
              <a:t> in </a:t>
            </a:r>
            <a:r>
              <a:rPr lang="it-IT" sz="1800" dirty="0" err="1" smtClean="0"/>
              <a:t>general</a:t>
            </a:r>
            <a:endParaRPr lang="it-IT" sz="1800" dirty="0" smtClean="0"/>
          </a:p>
          <a:p>
            <a:pPr marL="342900" indent="-342900" algn="l">
              <a:buAutoNum type="arabicPeriod"/>
            </a:pPr>
            <a:r>
              <a:rPr lang="it-IT" sz="1800" dirty="0" err="1" smtClean="0"/>
              <a:t>Enhancement</a:t>
            </a:r>
            <a:r>
              <a:rPr lang="it-IT" sz="1800" dirty="0" smtClean="0"/>
              <a:t> in a </a:t>
            </a:r>
            <a:r>
              <a:rPr lang="it-IT" sz="1800" dirty="0" err="1" smtClean="0"/>
              <a:t>close</a:t>
            </a:r>
            <a:r>
              <a:rPr lang="it-IT" sz="1800" dirty="0" smtClean="0"/>
              <a:t> </a:t>
            </a:r>
            <a:r>
              <a:rPr lang="it-IT" sz="1800" dirty="0" err="1" smtClean="0"/>
              <a:t>conjunction</a:t>
            </a:r>
            <a:r>
              <a:rPr lang="it-IT" sz="1800" dirty="0" smtClean="0"/>
              <a:t> </a:t>
            </a:r>
            <a:r>
              <a:rPr lang="it-IT" sz="1800" dirty="0" err="1" smtClean="0"/>
              <a:t>understood</a:t>
            </a:r>
            <a:endParaRPr lang="it-IT" sz="1800" dirty="0" smtClean="0"/>
          </a:p>
          <a:p>
            <a:pPr marL="342900" indent="-342900" algn="l">
              <a:buAutoNum type="arabicPeriod"/>
            </a:pPr>
            <a:endParaRPr lang="it-IT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214678" y="214290"/>
            <a:ext cx="2942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Variational</a:t>
            </a:r>
            <a:r>
              <a:rPr lang="it-IT" dirty="0" smtClean="0">
                <a:solidFill>
                  <a:srgbClr val="FF0000"/>
                </a:solidFill>
              </a:rPr>
              <a:t> Lemma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 bwMode="auto">
          <a:xfrm>
            <a:off x="642910" y="3286124"/>
            <a:ext cx="285752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onnettore 2 6"/>
          <p:cNvCxnSpPr/>
          <p:nvPr/>
        </p:nvCxnSpPr>
        <p:spPr bwMode="auto">
          <a:xfrm rot="5400000" flipH="1" flipV="1">
            <a:off x="-392941" y="2178835"/>
            <a:ext cx="250033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asellaDiTesto 7"/>
          <p:cNvSpPr txBox="1"/>
          <p:nvPr/>
        </p:nvSpPr>
        <p:spPr>
          <a:xfrm>
            <a:off x="3428992" y="30718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 smtClean="0"/>
              <a:t>h</a:t>
            </a:r>
            <a:endParaRPr lang="it-IT" sz="18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128586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 smtClean="0"/>
              <a:t>S(h)</a:t>
            </a:r>
            <a:endParaRPr lang="it-IT" sz="1800" i="1" dirty="0"/>
          </a:p>
        </p:txBody>
      </p:sp>
      <p:sp>
        <p:nvSpPr>
          <p:cNvPr id="12" name="Figura a mano libera 11"/>
          <p:cNvSpPr/>
          <p:nvPr/>
        </p:nvSpPr>
        <p:spPr bwMode="auto">
          <a:xfrm>
            <a:off x="1584101" y="899375"/>
            <a:ext cx="2889161" cy="1618444"/>
          </a:xfrm>
          <a:custGeom>
            <a:avLst/>
            <a:gdLst>
              <a:gd name="connsiteX0" fmla="*/ 0 w 2889161"/>
              <a:gd name="connsiteY0" fmla="*/ 362755 h 1618444"/>
              <a:gd name="connsiteX1" fmla="*/ 1365161 w 2889161"/>
              <a:gd name="connsiteY1" fmla="*/ 1599126 h 1618444"/>
              <a:gd name="connsiteX2" fmla="*/ 2653048 w 2889161"/>
              <a:gd name="connsiteY2" fmla="*/ 246845 h 1618444"/>
              <a:gd name="connsiteX3" fmla="*/ 2781837 w 2889161"/>
              <a:gd name="connsiteY3" fmla="*/ 118056 h 16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9161" h="1618444">
                <a:moveTo>
                  <a:pt x="0" y="362755"/>
                </a:moveTo>
                <a:cubicBezTo>
                  <a:pt x="461493" y="990599"/>
                  <a:pt x="922986" y="1618444"/>
                  <a:pt x="1365161" y="1599126"/>
                </a:cubicBezTo>
                <a:cubicBezTo>
                  <a:pt x="1807336" y="1579808"/>
                  <a:pt x="2416935" y="493690"/>
                  <a:pt x="2653048" y="246845"/>
                </a:cubicBezTo>
                <a:cubicBezTo>
                  <a:pt x="2889161" y="0"/>
                  <a:pt x="2835499" y="59028"/>
                  <a:pt x="2781837" y="11805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Connettore 1 15"/>
          <p:cNvCxnSpPr>
            <a:stCxn id="12" idx="1"/>
          </p:cNvCxnSpPr>
          <p:nvPr/>
        </p:nvCxnSpPr>
        <p:spPr bwMode="auto">
          <a:xfrm flipH="1">
            <a:off x="2928926" y="2498501"/>
            <a:ext cx="20337" cy="7876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/>
          <p:nvPr/>
        </p:nvCxnSpPr>
        <p:spPr bwMode="auto">
          <a:xfrm rot="5400000" flipH="1" flipV="1">
            <a:off x="6715140" y="571480"/>
            <a:ext cx="1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>
            <a:stCxn id="12" idx="1"/>
          </p:cNvCxnSpPr>
          <p:nvPr/>
        </p:nvCxnSpPr>
        <p:spPr bwMode="auto">
          <a:xfrm flipH="1">
            <a:off x="857224" y="2498501"/>
            <a:ext cx="2092039" cy="1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sellaDiTesto 20"/>
          <p:cNvSpPr txBox="1"/>
          <p:nvPr/>
        </p:nvSpPr>
        <p:spPr>
          <a:xfrm>
            <a:off x="2571736" y="3357562"/>
            <a:ext cx="98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“</a:t>
            </a:r>
            <a:r>
              <a:rPr lang="it-IT" sz="1800" dirty="0" err="1" smtClean="0"/>
              <a:t>True</a:t>
            </a:r>
            <a:r>
              <a:rPr lang="it-IT" sz="1800" dirty="0" smtClean="0"/>
              <a:t>” </a:t>
            </a:r>
            <a:r>
              <a:rPr lang="it-IT" sz="1800" i="1" dirty="0" smtClean="0"/>
              <a:t>h</a:t>
            </a:r>
            <a:endParaRPr lang="it-IT" sz="18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4039" y="2143116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Light-</a:t>
            </a:r>
          </a:p>
          <a:p>
            <a:r>
              <a:rPr lang="it-IT" sz="1800" dirty="0" err="1" smtClean="0"/>
              <a:t>time</a:t>
            </a:r>
            <a:endParaRPr lang="it-IT" sz="1800" dirty="0"/>
          </a:p>
        </p:txBody>
      </p: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25" name="Ovale 24"/>
          <p:cNvSpPr/>
          <p:nvPr/>
        </p:nvSpPr>
        <p:spPr bwMode="auto">
          <a:xfrm>
            <a:off x="2857488" y="3214686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785786" y="2428868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071934" y="1428736"/>
            <a:ext cx="4857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smtClean="0"/>
              <a:t>The </a:t>
            </a:r>
            <a:r>
              <a:rPr lang="it-IT" sz="1800" dirty="0" err="1" smtClean="0"/>
              <a:t>change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i="1" dirty="0" smtClean="0"/>
              <a:t>h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i="1" dirty="0" smtClean="0"/>
              <a:t>m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described</a:t>
            </a:r>
            <a:r>
              <a:rPr lang="it-IT" sz="1800" dirty="0" smtClean="0"/>
              <a:t> </a:t>
            </a:r>
            <a:r>
              <a:rPr lang="it-IT" sz="1800" dirty="0" err="1" smtClean="0"/>
              <a:t>by</a:t>
            </a:r>
            <a:endParaRPr lang="it-IT" sz="1800" dirty="0" smtClean="0"/>
          </a:p>
          <a:p>
            <a:pPr algn="l"/>
            <a:endParaRPr lang="it-IT" sz="1800" i="1" dirty="0" smtClean="0"/>
          </a:p>
          <a:p>
            <a:pPr algn="l"/>
            <a:endParaRPr lang="it-IT" sz="1800" i="1" dirty="0" smtClean="0"/>
          </a:p>
          <a:p>
            <a:pPr algn="l"/>
            <a:endParaRPr lang="it-IT" sz="1800" i="1" dirty="0" smtClean="0"/>
          </a:p>
          <a:p>
            <a:pPr algn="l"/>
            <a:endParaRPr lang="it-IT" sz="1800" i="1" dirty="0" smtClean="0"/>
          </a:p>
          <a:p>
            <a:pPr algn="l"/>
            <a:endParaRPr lang="it-IT" sz="1800" i="1" dirty="0" smtClean="0"/>
          </a:p>
          <a:p>
            <a:pPr algn="l"/>
            <a:r>
              <a:rPr lang="it-IT" sz="1800" i="1" dirty="0" smtClean="0"/>
              <a:t> </a:t>
            </a:r>
            <a:r>
              <a:rPr lang="it-IT" sz="1800" dirty="0" smtClean="0"/>
              <a:t>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since</a:t>
            </a:r>
            <a:r>
              <a:rPr lang="it-IT" sz="1800" dirty="0" smtClean="0"/>
              <a:t> </a:t>
            </a:r>
            <a:r>
              <a:rPr lang="it-IT" sz="1800" i="1" dirty="0" smtClean="0"/>
              <a:t>S(h)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minimum at “</a:t>
            </a:r>
            <a:r>
              <a:rPr lang="it-IT" sz="1800" dirty="0" err="1" smtClean="0"/>
              <a:t>true</a:t>
            </a:r>
            <a:r>
              <a:rPr lang="it-IT" sz="1800" dirty="0" smtClean="0"/>
              <a:t> “ </a:t>
            </a:r>
            <a:r>
              <a:rPr lang="it-IT" sz="1800" i="1" dirty="0" smtClean="0"/>
              <a:t>h, </a:t>
            </a:r>
            <a:r>
              <a:rPr lang="it-IT" sz="1800" dirty="0" smtClean="0"/>
              <a:t>at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i="1" dirty="0" smtClean="0"/>
              <a:t>m </a:t>
            </a:r>
            <a:r>
              <a:rPr lang="it-IT" sz="1800" dirty="0" smtClean="0"/>
              <a:t>the </a:t>
            </a:r>
            <a:r>
              <a:rPr lang="it-IT" sz="1800" dirty="0" err="1" smtClean="0"/>
              <a:t>light-time</a:t>
            </a:r>
            <a:r>
              <a:rPr lang="it-IT" sz="1800" dirty="0" smtClean="0"/>
              <a:t> </a:t>
            </a:r>
            <a:r>
              <a:rPr lang="it-IT" sz="1800" dirty="0" err="1" smtClean="0"/>
              <a:t>does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depend</a:t>
            </a:r>
            <a:r>
              <a:rPr lang="it-IT" sz="1800" dirty="0" smtClean="0"/>
              <a:t> on </a:t>
            </a:r>
            <a:r>
              <a:rPr lang="it-IT" sz="1800" i="1" dirty="0" smtClean="0"/>
              <a:t>h</a:t>
            </a:r>
            <a:r>
              <a:rPr lang="it-IT" sz="1800" i="1" baseline="-25000" dirty="0" smtClean="0"/>
              <a:t>1.</a:t>
            </a:r>
            <a:r>
              <a:rPr lang="it-IT" sz="1800" i="1" dirty="0" smtClean="0"/>
              <a:t> </a:t>
            </a:r>
            <a:r>
              <a:rPr lang="it-IT" sz="1800" dirty="0" smtClean="0"/>
              <a:t>In </a:t>
            </a:r>
            <a:r>
              <a:rPr lang="it-IT" sz="1800" dirty="0" err="1" smtClean="0"/>
              <a:t>fact</a:t>
            </a:r>
            <a:r>
              <a:rPr lang="it-IT" sz="1800" dirty="0" smtClean="0"/>
              <a:t>,  at first </a:t>
            </a:r>
            <a:r>
              <a:rPr lang="it-IT" sz="1800" dirty="0" err="1" smtClean="0"/>
              <a:t>order</a:t>
            </a:r>
            <a:endParaRPr lang="it-IT" sz="1800" dirty="0" smtClean="0"/>
          </a:p>
          <a:p>
            <a:pPr algn="l"/>
            <a:endParaRPr lang="it-IT" sz="1800" dirty="0" smtClean="0"/>
          </a:p>
        </p:txBody>
      </p:sp>
      <p:graphicFrame>
        <p:nvGraphicFramePr>
          <p:cNvPr id="28" name="Oggetto 27"/>
          <p:cNvGraphicFramePr>
            <a:graphicFrameLocks noChangeAspect="1"/>
          </p:cNvGraphicFramePr>
          <p:nvPr/>
        </p:nvGraphicFramePr>
        <p:xfrm>
          <a:off x="4314825" y="1928813"/>
          <a:ext cx="4316413" cy="1039812"/>
        </p:xfrm>
        <a:graphic>
          <a:graphicData uri="http://schemas.openxmlformats.org/presentationml/2006/ole">
            <p:oleObj spid="_x0000_s23554" name="Equation" r:id="rId4" imgW="1879560" imgH="507960" progId="Equation.3">
              <p:embed/>
            </p:oleObj>
          </a:graphicData>
        </a:graphic>
      </p:graphicFrame>
      <p:graphicFrame>
        <p:nvGraphicFramePr>
          <p:cNvPr id="29" name="Oggetto 28"/>
          <p:cNvGraphicFramePr>
            <a:graphicFrameLocks noChangeAspect="1"/>
          </p:cNvGraphicFramePr>
          <p:nvPr/>
        </p:nvGraphicFramePr>
        <p:xfrm>
          <a:off x="234950" y="4143380"/>
          <a:ext cx="7908950" cy="2117725"/>
        </p:xfrm>
        <a:graphic>
          <a:graphicData uri="http://schemas.openxmlformats.org/presentationml/2006/ole">
            <p:oleObj spid="_x0000_s23555" name="Equation" r:id="rId5" imgW="3403440" imgH="1066680" progId="Equation.3">
              <p:embed/>
            </p:oleObj>
          </a:graphicData>
        </a:graphic>
      </p:graphicFrame>
      <p:sp>
        <p:nvSpPr>
          <p:cNvPr id="30" name="CasellaDiTesto 29"/>
          <p:cNvSpPr txBox="1"/>
          <p:nvPr/>
        </p:nvSpPr>
        <p:spPr>
          <a:xfrm>
            <a:off x="214282" y="5786454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For</a:t>
            </a:r>
            <a:r>
              <a:rPr lang="it-IT" sz="1800" dirty="0" smtClean="0"/>
              <a:t> </a:t>
            </a:r>
            <a:r>
              <a:rPr lang="it-IT" sz="1800" dirty="0" err="1" smtClean="0"/>
              <a:t>simplicity</a:t>
            </a:r>
            <a:r>
              <a:rPr lang="it-IT" sz="1800" dirty="0" smtClean="0"/>
              <a:t>, take </a:t>
            </a:r>
            <a:r>
              <a:rPr lang="it-IT" sz="1800" i="1" dirty="0" smtClean="0"/>
              <a:t>h</a:t>
            </a:r>
            <a:r>
              <a:rPr lang="it-IT" sz="1800" i="1" baseline="-25000" dirty="0" smtClean="0"/>
              <a:t>0 </a:t>
            </a:r>
            <a:r>
              <a:rPr lang="it-IT" sz="1800" i="1" dirty="0" smtClean="0"/>
              <a:t> = b</a:t>
            </a:r>
            <a:r>
              <a:rPr lang="it-IT" sz="1800" i="1" baseline="-25000" dirty="0" smtClean="0"/>
              <a:t>0 </a:t>
            </a:r>
            <a:r>
              <a:rPr lang="it-IT" sz="1800" i="1" dirty="0" smtClean="0"/>
              <a:t>= 1.</a:t>
            </a:r>
          </a:p>
          <a:p>
            <a:pPr algn="l"/>
            <a:r>
              <a:rPr lang="it-IT" sz="1800" i="1" baseline="-25000" dirty="0" smtClean="0"/>
              <a:t> </a:t>
            </a:r>
            <a:endParaRPr lang="it-IT" sz="1800" dirty="0" smtClean="0"/>
          </a:p>
          <a:p>
            <a:pPr algn="l"/>
            <a:r>
              <a:rPr lang="it-IT" sz="1800" dirty="0" err="1" smtClean="0"/>
              <a:t>Similarly</a:t>
            </a:r>
            <a:r>
              <a:rPr lang="it-IT" sz="1800" dirty="0" smtClean="0"/>
              <a:t>, at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i="1" dirty="0" smtClean="0"/>
              <a:t>m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 the </a:t>
            </a:r>
            <a:r>
              <a:rPr lang="it-IT" sz="1800" dirty="0" err="1" smtClean="0"/>
              <a:t>light-time</a:t>
            </a:r>
            <a:r>
              <a:rPr lang="it-IT" sz="1800" dirty="0" smtClean="0"/>
              <a:t> </a:t>
            </a:r>
            <a:r>
              <a:rPr lang="it-IT" sz="1800" dirty="0" err="1" smtClean="0"/>
              <a:t>does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depend</a:t>
            </a:r>
            <a:r>
              <a:rPr lang="it-IT" sz="1800" dirty="0" smtClean="0"/>
              <a:t> on </a:t>
            </a:r>
            <a:r>
              <a:rPr lang="it-IT" sz="1800" i="1" dirty="0" smtClean="0"/>
              <a:t>h</a:t>
            </a:r>
            <a:r>
              <a:rPr lang="it-IT" sz="1800" i="1" baseline="-25000" dirty="0" smtClean="0"/>
              <a:t>2,</a:t>
            </a:r>
            <a:r>
              <a:rPr lang="it-IT" sz="1800" dirty="0" smtClean="0"/>
              <a:t>, etc. Great </a:t>
            </a:r>
            <a:r>
              <a:rPr lang="it-IT" sz="1800" dirty="0" err="1" smtClean="0"/>
              <a:t>simplification</a:t>
            </a:r>
            <a:r>
              <a:rPr lang="it-IT" sz="1800" dirty="0" smtClean="0"/>
              <a:t>! </a:t>
            </a:r>
            <a:endParaRPr lang="it-IT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071670" y="214290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 err="1" smtClean="0">
                <a:solidFill>
                  <a:srgbClr val="FF0000"/>
                </a:solidFill>
              </a:rPr>
              <a:t>careless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dismissal</a:t>
            </a:r>
            <a:endParaRPr lang="it-IT" dirty="0"/>
          </a:p>
        </p:txBody>
      </p:sp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10429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test of General Relativity using radio links with the Cassini spacecraft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B.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Bertotti</a:t>
            </a:r>
            <a:r>
              <a:rPr kumimoji="0" lang="it-IT" sz="1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L.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Iess</a:t>
            </a:r>
            <a:r>
              <a:rPr kumimoji="0" lang="it-IT" sz="1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†</a:t>
            </a:r>
            <a:r>
              <a:rPr kumimoji="0" lang="it-IT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and P.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Tortora</a:t>
            </a:r>
            <a:r>
              <a:rPr kumimoji="0" lang="it-IT" sz="1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‡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500298" y="1714488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γ = 1 + (2.1 ± 2.3)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10</a:t>
            </a:r>
            <a:r>
              <a:rPr lang="en-GB" baseline="30000" dirty="0" smtClean="0"/>
              <a:t>-5 </a:t>
            </a:r>
            <a:endParaRPr lang="it-IT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71406" y="2357430"/>
          <a:ext cx="5337176" cy="968375"/>
        </p:xfrm>
        <a:graphic>
          <a:graphicData uri="http://schemas.openxmlformats.org/presentationml/2006/ole">
            <p:oleObj spid="_x0000_s81922" name="Equation" r:id="rId4" imgW="2501640" imgH="50796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214313" y="4287838"/>
          <a:ext cx="5214937" cy="1617662"/>
        </p:xfrm>
        <a:graphic>
          <a:graphicData uri="http://schemas.openxmlformats.org/presentationml/2006/ole">
            <p:oleObj spid="_x0000_s81924" name="Equation" r:id="rId5" imgW="2768400" imgH="711000" progId="Equation.3">
              <p:embed/>
            </p:oleObj>
          </a:graphicData>
        </a:graphic>
      </p:graphicFrame>
      <p:cxnSp>
        <p:nvCxnSpPr>
          <p:cNvPr id="9" name="Connettore 1 8"/>
          <p:cNvCxnSpPr/>
          <p:nvPr/>
        </p:nvCxnSpPr>
        <p:spPr bwMode="auto">
          <a:xfrm rot="5400000">
            <a:off x="6536545" y="3619737"/>
            <a:ext cx="278608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ttore 2 9"/>
          <p:cNvCxnSpPr/>
          <p:nvPr/>
        </p:nvCxnSpPr>
        <p:spPr bwMode="auto">
          <a:xfrm>
            <a:off x="6786578" y="315539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 flipV="1">
            <a:off x="6786578" y="2441010"/>
            <a:ext cx="1143008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nettore 2 11"/>
          <p:cNvCxnSpPr/>
          <p:nvPr/>
        </p:nvCxnSpPr>
        <p:spPr bwMode="auto">
          <a:xfrm rot="16200000" flipH="1">
            <a:off x="6572264" y="3441142"/>
            <a:ext cx="1643074" cy="10715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CasellaDiTesto 12"/>
          <p:cNvSpPr txBox="1"/>
          <p:nvPr/>
        </p:nvSpPr>
        <p:spPr>
          <a:xfrm>
            <a:off x="7929586" y="2214554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A</a:t>
            </a:r>
            <a:endParaRPr lang="it-IT" sz="18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506637" y="2941076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O</a:t>
            </a:r>
            <a:endParaRPr lang="it-IT" sz="1800" dirty="0"/>
          </a:p>
        </p:txBody>
      </p:sp>
      <p:sp>
        <p:nvSpPr>
          <p:cNvPr id="15" name="CasellaDiTesto 14"/>
          <p:cNvSpPr txBox="1"/>
          <p:nvPr/>
        </p:nvSpPr>
        <p:spPr>
          <a:xfrm flipH="1">
            <a:off x="7929586" y="4655588"/>
            <a:ext cx="31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/>
              <a:t>B</a:t>
            </a:r>
            <a:endParaRPr lang="it-IT" sz="1800" dirty="0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7143768" y="3941208"/>
          <a:ext cx="357190" cy="406402"/>
        </p:xfrm>
        <a:graphic>
          <a:graphicData uri="http://schemas.openxmlformats.org/presentationml/2006/ole">
            <p:oleObj spid="_x0000_s81925" name="Equation" r:id="rId6" imgW="164880" imgH="241200" progId="Equation.3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7143768" y="2333060"/>
          <a:ext cx="428628" cy="393702"/>
        </p:xfrm>
        <a:graphic>
          <a:graphicData uri="http://schemas.openxmlformats.org/presentationml/2006/ole">
            <p:oleObj spid="_x0000_s81926" name="Equation" r:id="rId7" imgW="152280" imgH="215640" progId="Equation.3">
              <p:embed/>
            </p:oleObj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7929586" y="3618944"/>
          <a:ext cx="536578" cy="465140"/>
        </p:xfrm>
        <a:graphic>
          <a:graphicData uri="http://schemas.openxmlformats.org/presentationml/2006/ole">
            <p:oleObj spid="_x0000_s81927" name="Equation" r:id="rId8" imgW="215640" imgH="215640" progId="Equation.3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7358082" y="3112528"/>
          <a:ext cx="368302" cy="400052"/>
        </p:xfrm>
        <a:graphic>
          <a:graphicData uri="http://schemas.openxmlformats.org/presentationml/2006/ole">
            <p:oleObj spid="_x0000_s81928" name="Equation" r:id="rId9" imgW="164880" imgH="228600" progId="Equation.3">
              <p:embed/>
            </p:oleObj>
          </a:graphicData>
        </a:graphic>
      </p:graphicFrame>
      <p:graphicFrame>
        <p:nvGraphicFramePr>
          <p:cNvPr id="81929" name="Object 9"/>
          <p:cNvGraphicFramePr>
            <a:graphicFrameLocks noChangeAspect="1"/>
          </p:cNvGraphicFramePr>
          <p:nvPr/>
        </p:nvGraphicFramePr>
        <p:xfrm>
          <a:off x="71406" y="2278058"/>
          <a:ext cx="2286016" cy="1865322"/>
        </p:xfrm>
        <a:graphic>
          <a:graphicData uri="http://schemas.openxmlformats.org/presentationml/2006/ole">
            <p:oleObj spid="_x0000_s81929" name="Equation" r:id="rId10" imgW="1346040" imgH="1015920" progId="Equation.3">
              <p:embed/>
            </p:oleObj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1857356" y="350043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Second-order</a:t>
            </a:r>
            <a:r>
              <a:rPr lang="it-IT" sz="1800" dirty="0" smtClean="0"/>
              <a:t> </a:t>
            </a:r>
            <a:r>
              <a:rPr lang="it-IT" sz="1800" dirty="0" err="1" smtClean="0"/>
              <a:t>terms</a:t>
            </a:r>
            <a:r>
              <a:rPr lang="it-IT" sz="1800" dirty="0" smtClean="0"/>
              <a:t> </a:t>
            </a:r>
            <a:r>
              <a:rPr lang="it-IT" sz="1800" dirty="0" err="1" smtClean="0"/>
              <a:t>neglected</a:t>
            </a:r>
            <a:r>
              <a:rPr lang="it-IT" sz="1800" dirty="0" smtClean="0"/>
              <a:t>; </a:t>
            </a:r>
            <a:r>
              <a:rPr lang="it-IT" sz="1800" dirty="0" err="1" smtClean="0"/>
              <a:t>but</a:t>
            </a:r>
            <a:endParaRPr lang="it-IT" sz="18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14282" y="550070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This</a:t>
            </a:r>
            <a:r>
              <a:rPr lang="it-IT" sz="1800" dirty="0" smtClean="0"/>
              <a:t> </a:t>
            </a:r>
            <a:r>
              <a:rPr lang="it-IT" sz="1800" dirty="0" err="1" smtClean="0"/>
              <a:t>expression</a:t>
            </a:r>
            <a:r>
              <a:rPr lang="it-IT" sz="1800" dirty="0" smtClean="0"/>
              <a:t> </a:t>
            </a:r>
            <a:r>
              <a:rPr lang="it-IT" sz="1800" dirty="0" err="1" smtClean="0"/>
              <a:t>has</a:t>
            </a:r>
            <a:r>
              <a:rPr lang="it-IT" sz="1800" dirty="0" smtClean="0"/>
              <a:t> some </a:t>
            </a:r>
            <a:r>
              <a:rPr lang="it-IT" sz="1800" dirty="0" err="1" smtClean="0"/>
              <a:t>second-order</a:t>
            </a:r>
            <a:r>
              <a:rPr lang="it-IT" sz="1800" dirty="0" smtClean="0"/>
              <a:t> </a:t>
            </a:r>
            <a:r>
              <a:rPr lang="it-IT" sz="1800" dirty="0" err="1" smtClean="0"/>
              <a:t>corrections</a:t>
            </a:r>
            <a:r>
              <a:rPr lang="it-IT" sz="1800" dirty="0" smtClean="0"/>
              <a:t>,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all</a:t>
            </a:r>
            <a:r>
              <a:rPr lang="it-IT" sz="1800" dirty="0" smtClean="0"/>
              <a:t> (no </a:t>
            </a:r>
            <a:r>
              <a:rPr lang="it-IT" sz="1800" dirty="0" err="1" smtClean="0"/>
              <a:t>second-order</a:t>
            </a:r>
            <a:r>
              <a:rPr lang="it-IT" sz="1800" dirty="0" smtClean="0"/>
              <a:t> </a:t>
            </a:r>
            <a:r>
              <a:rPr lang="it-IT" sz="1800" dirty="0" err="1" smtClean="0"/>
              <a:t>metric</a:t>
            </a:r>
            <a:r>
              <a:rPr lang="it-IT" sz="1800" dirty="0" smtClean="0"/>
              <a:t>)</a:t>
            </a:r>
            <a:endParaRPr lang="it-IT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937516" y="285728"/>
            <a:ext cx="139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Concern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822349" y="1143000"/>
          <a:ext cx="7178675" cy="1089025"/>
        </p:xfrm>
        <a:graphic>
          <a:graphicData uri="http://schemas.openxmlformats.org/presentationml/2006/ole">
            <p:oleObj spid="_x0000_s79873" name="Equation" r:id="rId4" imgW="2323800" imgH="39348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271462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err="1" smtClean="0"/>
              <a:t>What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the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magnitude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the </a:t>
            </a:r>
            <a:r>
              <a:rPr lang="it-IT" sz="1800" dirty="0" err="1" smtClean="0"/>
              <a:t>neglected</a:t>
            </a:r>
            <a:r>
              <a:rPr lang="it-IT" sz="1800" dirty="0" smtClean="0"/>
              <a:t> </a:t>
            </a:r>
            <a:r>
              <a:rPr lang="it-IT" sz="1800" dirty="0" err="1" smtClean="0"/>
              <a:t>second-order</a:t>
            </a:r>
            <a:r>
              <a:rPr lang="it-IT" sz="1800" dirty="0" smtClean="0"/>
              <a:t> </a:t>
            </a:r>
            <a:r>
              <a:rPr lang="it-IT" sz="1800" dirty="0" err="1" smtClean="0"/>
              <a:t>terms</a:t>
            </a:r>
            <a:r>
              <a:rPr lang="it-IT" sz="1800" dirty="0" smtClean="0"/>
              <a:t>? </a:t>
            </a:r>
          </a:p>
          <a:p>
            <a:r>
              <a:rPr lang="it-IT" sz="1800" dirty="0" smtClean="0"/>
              <a:t>Do </a:t>
            </a:r>
            <a:r>
              <a:rPr lang="it-IT" sz="1800" dirty="0" err="1" smtClean="0"/>
              <a:t>they</a:t>
            </a:r>
            <a:r>
              <a:rPr lang="it-IT" sz="1800" dirty="0" smtClean="0"/>
              <a:t> invalidate Cassini’s </a:t>
            </a:r>
            <a:r>
              <a:rPr lang="it-IT" sz="1800" dirty="0" err="1" smtClean="0"/>
              <a:t>result</a:t>
            </a:r>
            <a:r>
              <a:rPr lang="it-IT" sz="1800" dirty="0" smtClean="0"/>
              <a:t>? </a:t>
            </a:r>
            <a:endParaRPr lang="it-I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500430" y="500042"/>
            <a:ext cx="1319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Redress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28596" y="2214554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it-IT" dirty="0" smtClean="0"/>
              <a:t>Cassini’s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affected</a:t>
            </a:r>
            <a:endParaRPr lang="it-IT" dirty="0" smtClean="0"/>
          </a:p>
          <a:p>
            <a:pPr marL="342900" indent="-342900" algn="l">
              <a:buAutoNum type="arabicPeriod"/>
            </a:pP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delay</a:t>
            </a:r>
            <a:r>
              <a:rPr lang="it-IT" dirty="0" smtClean="0"/>
              <a:t> </a:t>
            </a:r>
            <a:r>
              <a:rPr lang="it-IT" dirty="0" err="1" smtClean="0"/>
              <a:t>obtained</a:t>
            </a:r>
            <a:r>
              <a:rPr lang="it-IT" dirty="0" smtClean="0"/>
              <a:t> in </a:t>
            </a:r>
            <a:r>
              <a:rPr lang="it-IT" dirty="0" err="1" smtClean="0"/>
              <a:t>general</a:t>
            </a:r>
            <a:endParaRPr lang="it-IT" dirty="0" smtClean="0"/>
          </a:p>
          <a:p>
            <a:pPr marL="342900" indent="-342900" algn="l">
              <a:buAutoNum type="arabicPeriod"/>
            </a:pPr>
            <a:r>
              <a:rPr lang="it-IT" dirty="0" err="1" smtClean="0"/>
              <a:t>Enhancement</a:t>
            </a:r>
            <a:r>
              <a:rPr lang="it-IT" dirty="0" smtClean="0"/>
              <a:t> </a:t>
            </a:r>
            <a:r>
              <a:rPr lang="it-IT" dirty="0" err="1" smtClean="0"/>
              <a:t>tamed</a:t>
            </a: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0" y="14285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 err="1" smtClean="0">
                <a:solidFill>
                  <a:srgbClr val="FF0000"/>
                </a:solidFill>
              </a:rPr>
              <a:t>mathematical</a:t>
            </a:r>
            <a:r>
              <a:rPr lang="it-IT" dirty="0" smtClean="0">
                <a:solidFill>
                  <a:srgbClr val="FF0000"/>
                </a:solidFill>
              </a:rPr>
              <a:t> follow-up </a:t>
            </a:r>
            <a:r>
              <a:rPr lang="it-IT" dirty="0" err="1" smtClean="0">
                <a:solidFill>
                  <a:srgbClr val="FF0000"/>
                </a:solidFill>
              </a:rPr>
              <a:t>to</a:t>
            </a:r>
            <a:r>
              <a:rPr lang="it-IT" dirty="0" smtClean="0">
                <a:solidFill>
                  <a:srgbClr val="FF0000"/>
                </a:solidFill>
              </a:rPr>
              <a:t> Cassini’s </a:t>
            </a:r>
            <a:r>
              <a:rPr lang="it-IT" dirty="0" err="1" smtClean="0">
                <a:solidFill>
                  <a:srgbClr val="FF0000"/>
                </a:solidFill>
              </a:rPr>
              <a:t>experiment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needed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35278" y="642918"/>
            <a:ext cx="86230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800" dirty="0" smtClean="0"/>
              <a:t>In the DSN </a:t>
            </a:r>
            <a:r>
              <a:rPr lang="it-IT" sz="1800" dirty="0" err="1" smtClean="0"/>
              <a:t>phase</a:t>
            </a:r>
            <a:r>
              <a:rPr lang="it-IT" sz="1800" dirty="0" smtClean="0"/>
              <a:t> </a:t>
            </a:r>
            <a:r>
              <a:rPr lang="it-IT" sz="1800" dirty="0" err="1" smtClean="0"/>
              <a:t>differences</a:t>
            </a:r>
            <a:r>
              <a:rPr lang="it-IT" sz="1800" dirty="0" smtClean="0"/>
              <a:t> are </a:t>
            </a:r>
            <a:r>
              <a:rPr lang="it-IT" sz="1800" dirty="0" err="1" smtClean="0"/>
              <a:t>measured</a:t>
            </a:r>
            <a:r>
              <a:rPr lang="it-IT" sz="1800" dirty="0" smtClean="0"/>
              <a:t>,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frequency</a:t>
            </a:r>
            <a:r>
              <a:rPr lang="it-IT" sz="1800" dirty="0" smtClean="0"/>
              <a:t> </a:t>
            </a:r>
            <a:r>
              <a:rPr lang="it-IT" sz="1800" dirty="0" err="1" smtClean="0"/>
              <a:t>changes</a:t>
            </a:r>
            <a:r>
              <a:rPr lang="it-IT" sz="1800" dirty="0" smtClean="0"/>
              <a:t>; the appropriate </a:t>
            </a:r>
          </a:p>
          <a:p>
            <a:pPr algn="l"/>
            <a:r>
              <a:rPr lang="it-IT" sz="1800" dirty="0" err="1" smtClean="0"/>
              <a:t>mathematical</a:t>
            </a:r>
            <a:r>
              <a:rPr lang="it-IT" sz="1800" dirty="0" smtClean="0"/>
              <a:t> </a:t>
            </a:r>
            <a:r>
              <a:rPr lang="it-IT" sz="1800" dirty="0" err="1" smtClean="0"/>
              <a:t>observable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the </a:t>
            </a:r>
            <a:r>
              <a:rPr lang="it-IT" sz="1800" b="1" dirty="0" err="1" smtClean="0"/>
              <a:t>light-time</a:t>
            </a:r>
            <a:r>
              <a:rPr lang="it-IT" sz="1800" b="1" dirty="0" smtClean="0"/>
              <a:t> </a:t>
            </a:r>
            <a:r>
              <a:rPr lang="it-IT" sz="1800" dirty="0" err="1" smtClean="0"/>
              <a:t>between</a:t>
            </a:r>
            <a:r>
              <a:rPr lang="it-IT" sz="1800" dirty="0" smtClean="0"/>
              <a:t>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event</a:t>
            </a:r>
            <a:r>
              <a:rPr lang="it-IT" sz="1800" dirty="0" smtClean="0"/>
              <a:t> A and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event</a:t>
            </a:r>
            <a:r>
              <a:rPr lang="it-IT" sz="1800" dirty="0" smtClean="0"/>
              <a:t> B, </a:t>
            </a:r>
            <a:r>
              <a:rPr lang="it-IT" sz="1800" dirty="0" err="1" smtClean="0"/>
              <a:t>greater</a:t>
            </a:r>
            <a:r>
              <a:rPr lang="it-IT" sz="1800" dirty="0" smtClean="0"/>
              <a:t>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</a:p>
          <a:p>
            <a:pPr algn="l"/>
            <a:r>
              <a:rPr lang="it-IT" sz="1800" dirty="0" smtClean="0"/>
              <a:t>the </a:t>
            </a:r>
            <a:r>
              <a:rPr lang="it-IT" sz="1800" dirty="0" err="1" smtClean="0"/>
              <a:t>geometrical</a:t>
            </a:r>
            <a:r>
              <a:rPr lang="it-IT" sz="1800" dirty="0" smtClean="0"/>
              <a:t> </a:t>
            </a:r>
            <a:r>
              <a:rPr lang="it-IT" sz="1800" dirty="0" err="1" smtClean="0"/>
              <a:t>distance</a:t>
            </a:r>
            <a:r>
              <a:rPr lang="it-IT" sz="1800" dirty="0" smtClean="0"/>
              <a:t> </a:t>
            </a:r>
            <a:r>
              <a:rPr lang="it-IT" sz="1800" dirty="0" err="1" smtClean="0"/>
              <a:t>r</a:t>
            </a:r>
            <a:r>
              <a:rPr lang="it-IT" sz="1800" baseline="-25000" dirty="0" err="1" smtClean="0"/>
              <a:t>AB</a:t>
            </a:r>
            <a:r>
              <a:rPr lang="it-IT" sz="1800" baseline="-25000" dirty="0" smtClean="0"/>
              <a:t> </a:t>
            </a:r>
            <a:r>
              <a:rPr lang="it-IT" sz="1800" dirty="0" err="1" smtClean="0"/>
              <a:t>by</a:t>
            </a:r>
            <a:r>
              <a:rPr lang="it-IT" sz="1800" dirty="0" smtClean="0"/>
              <a:t> the </a:t>
            </a:r>
            <a:r>
              <a:rPr lang="it-IT" sz="1800" b="1" dirty="0" err="1" smtClean="0"/>
              <a:t>gravitational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delay</a:t>
            </a:r>
            <a:r>
              <a:rPr lang="it-IT" sz="1800" b="1" dirty="0" smtClean="0"/>
              <a:t> </a:t>
            </a:r>
            <a:r>
              <a:rPr lang="el-GR" sz="1800" dirty="0" smtClean="0"/>
              <a:t>Δ</a:t>
            </a:r>
            <a:r>
              <a:rPr lang="it-IT" sz="1800" dirty="0" smtClean="0"/>
              <a:t>t. </a:t>
            </a:r>
            <a:r>
              <a:rPr lang="it-IT" sz="1800" baseline="-25000" dirty="0" smtClean="0"/>
              <a:t>   </a:t>
            </a:r>
            <a:endParaRPr lang="it-IT" sz="1800" dirty="0" smtClean="0"/>
          </a:p>
          <a:p>
            <a:pPr algn="l"/>
            <a:r>
              <a:rPr lang="it-IT" sz="1800" dirty="0" smtClean="0"/>
              <a:t>Standard formula:</a:t>
            </a:r>
          </a:p>
          <a:p>
            <a:pPr algn="l"/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endParaRPr lang="it-IT" sz="1800" dirty="0" smtClean="0"/>
          </a:p>
          <a:p>
            <a:endParaRPr lang="it-IT" sz="1800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4414" y="2000240"/>
          <a:ext cx="6715172" cy="896942"/>
        </p:xfrm>
        <a:graphic>
          <a:graphicData uri="http://schemas.openxmlformats.org/presentationml/2006/ole">
            <p:oleObj spid="_x0000_s37890" name="Equation" r:id="rId4" imgW="3454200" imgH="507960" progId="Equation.3">
              <p:embed/>
            </p:oleObj>
          </a:graphicData>
        </a:graphic>
      </p:graphicFrame>
      <p:cxnSp>
        <p:nvCxnSpPr>
          <p:cNvPr id="7" name="Connettore 1 6"/>
          <p:cNvCxnSpPr/>
          <p:nvPr/>
        </p:nvCxnSpPr>
        <p:spPr bwMode="auto">
          <a:xfrm rot="5400000">
            <a:off x="178563" y="4679165"/>
            <a:ext cx="278608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nettore 2 8"/>
          <p:cNvCxnSpPr/>
          <p:nvPr/>
        </p:nvCxnSpPr>
        <p:spPr bwMode="auto">
          <a:xfrm>
            <a:off x="428596" y="4214818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 flipV="1">
            <a:off x="428596" y="3500438"/>
            <a:ext cx="1143008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ttore 2 12"/>
          <p:cNvCxnSpPr/>
          <p:nvPr/>
        </p:nvCxnSpPr>
        <p:spPr bwMode="auto">
          <a:xfrm rot="16200000" flipH="1">
            <a:off x="214282" y="4500570"/>
            <a:ext cx="1643074" cy="10715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CasellaDiTesto 13"/>
          <p:cNvSpPr txBox="1"/>
          <p:nvPr/>
        </p:nvSpPr>
        <p:spPr>
          <a:xfrm>
            <a:off x="1571604" y="3273982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A</a:t>
            </a:r>
            <a:endParaRPr lang="it-IT" sz="18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2844" y="4000504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O</a:t>
            </a:r>
            <a:endParaRPr lang="it-IT" sz="1800" dirty="0"/>
          </a:p>
        </p:txBody>
      </p:sp>
      <p:sp>
        <p:nvSpPr>
          <p:cNvPr id="16" name="CasellaDiTesto 15"/>
          <p:cNvSpPr txBox="1"/>
          <p:nvPr/>
        </p:nvSpPr>
        <p:spPr>
          <a:xfrm flipH="1">
            <a:off x="1571604" y="5715016"/>
            <a:ext cx="31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/>
              <a:t>B</a:t>
            </a:r>
            <a:endParaRPr lang="it-IT" sz="1800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785786" y="5000636"/>
          <a:ext cx="357190" cy="406402"/>
        </p:xfrm>
        <a:graphic>
          <a:graphicData uri="http://schemas.openxmlformats.org/presentationml/2006/ole">
            <p:oleObj spid="_x0000_s37891" name="Equation" r:id="rId5" imgW="16488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785786" y="3392488"/>
          <a:ext cx="428628" cy="393702"/>
        </p:xfrm>
        <a:graphic>
          <a:graphicData uri="http://schemas.openxmlformats.org/presentationml/2006/ole">
            <p:oleObj spid="_x0000_s37892" name="Equation" r:id="rId6" imgW="152280" imgH="21564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571604" y="4678372"/>
          <a:ext cx="536578" cy="465140"/>
        </p:xfrm>
        <a:graphic>
          <a:graphicData uri="http://schemas.openxmlformats.org/presentationml/2006/ole">
            <p:oleObj spid="_x0000_s37893" name="Equation" r:id="rId7" imgW="215640" imgH="21564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000100" y="4171956"/>
          <a:ext cx="368302" cy="400052"/>
        </p:xfrm>
        <a:graphic>
          <a:graphicData uri="http://schemas.openxmlformats.org/presentationml/2006/ole">
            <p:oleObj spid="_x0000_s37894" name="Equation" r:id="rId8" imgW="164880" imgH="228600" progId="Equation.3">
              <p:embed/>
            </p:oleObj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/>
        </p:nvGraphicFramePr>
        <p:xfrm>
          <a:off x="2446367" y="3114678"/>
          <a:ext cx="6340475" cy="742950"/>
        </p:xfrm>
        <a:graphic>
          <a:graphicData uri="http://schemas.openxmlformats.org/presentationml/2006/ole">
            <p:oleObj spid="_x0000_s37895" name="Equation" r:id="rId9" imgW="4000320" imgH="457200" progId="Equation.3">
              <p:embed/>
            </p:oleObj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2428860" y="4254065"/>
            <a:ext cx="6643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it-IT" sz="2000" b="1" dirty="0" smtClean="0"/>
              <a:t>ODP </a:t>
            </a:r>
            <a:r>
              <a:rPr lang="it-IT" sz="2000" b="1" dirty="0" err="1" smtClean="0"/>
              <a:t>does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not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use</a:t>
            </a:r>
            <a:r>
              <a:rPr lang="it-IT" sz="2000" b="1" dirty="0" smtClean="0"/>
              <a:t> the standard formula, </a:t>
            </a:r>
            <a:r>
              <a:rPr lang="it-IT" sz="2000" b="1" dirty="0" err="1" smtClean="0"/>
              <a:t>but</a:t>
            </a:r>
            <a:endParaRPr lang="it-IT" sz="2000" b="1" dirty="0" smtClean="0"/>
          </a:p>
          <a:p>
            <a:pPr marL="342900" indent="-342900" algn="l">
              <a:buAutoNum type="arabicPeriod"/>
            </a:pPr>
            <a:endParaRPr lang="it-IT" sz="2000" b="1" dirty="0" smtClean="0"/>
          </a:p>
          <a:p>
            <a:pPr marL="342900" indent="-342900" algn="l">
              <a:buAutoNum type="arabicPeriod"/>
            </a:pPr>
            <a:endParaRPr lang="it-IT" sz="2000" b="1" dirty="0" smtClean="0"/>
          </a:p>
          <a:p>
            <a:pPr marL="342900" indent="-342900" algn="l">
              <a:buAutoNum type="arabicPeriod"/>
            </a:pPr>
            <a:endParaRPr lang="it-IT" sz="2000" b="1" dirty="0" smtClean="0"/>
          </a:p>
          <a:p>
            <a:pPr marL="342900" indent="-342900" algn="l">
              <a:buAutoNum type="arabicPeriod"/>
            </a:pPr>
            <a:endParaRPr lang="it-IT" sz="2000" b="1" dirty="0" smtClean="0"/>
          </a:p>
          <a:p>
            <a:pPr marL="342900" indent="-342900" algn="l"/>
            <a:r>
              <a:rPr lang="it-IT" sz="2000" dirty="0" smtClean="0"/>
              <a:t>The </a:t>
            </a:r>
            <a:r>
              <a:rPr lang="it-IT" sz="2000" dirty="0" err="1" smtClean="0"/>
              <a:t>correction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second</a:t>
            </a:r>
            <a:r>
              <a:rPr lang="it-IT" sz="2000" dirty="0" smtClean="0"/>
              <a:t> </a:t>
            </a:r>
            <a:r>
              <a:rPr lang="it-IT" sz="2000" dirty="0" err="1" smtClean="0"/>
              <a:t>order</a:t>
            </a:r>
            <a:r>
              <a:rPr lang="it-IT" sz="2000" dirty="0" smtClean="0"/>
              <a:t>,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ignores</a:t>
            </a:r>
            <a:r>
              <a:rPr lang="it-IT" sz="2000" dirty="0" smtClean="0"/>
              <a:t> </a:t>
            </a:r>
            <a:r>
              <a:rPr lang="it-IT" sz="2000" dirty="0" err="1" smtClean="0"/>
              <a:t>second-order</a:t>
            </a:r>
            <a:endParaRPr lang="it-IT" sz="2000" dirty="0" smtClean="0"/>
          </a:p>
          <a:p>
            <a:pPr marL="342900" indent="-342900" algn="l"/>
            <a:r>
              <a:rPr lang="it-IT" sz="2000" dirty="0" err="1" smtClean="0"/>
              <a:t>metric</a:t>
            </a:r>
            <a:r>
              <a:rPr lang="it-IT" sz="2000" dirty="0" smtClean="0"/>
              <a:t> and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inconsistent</a:t>
            </a:r>
            <a:r>
              <a:rPr lang="it-IT" sz="2000" dirty="0" smtClean="0"/>
              <a:t>. </a:t>
            </a:r>
            <a:r>
              <a:rPr lang="it-IT" sz="2000" dirty="0" err="1" smtClean="0"/>
              <a:t>Does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affect</a:t>
            </a:r>
            <a:r>
              <a:rPr lang="it-IT" sz="2000" dirty="0" smtClean="0"/>
              <a:t> the </a:t>
            </a:r>
            <a:r>
              <a:rPr lang="it-IT" sz="2000" dirty="0" err="1" smtClean="0"/>
              <a:t>result</a:t>
            </a:r>
            <a:r>
              <a:rPr lang="it-IT" sz="2000" dirty="0" smtClean="0"/>
              <a:t>?</a:t>
            </a:r>
            <a:endParaRPr lang="it-IT" sz="2000" b="1" dirty="0" smtClean="0"/>
          </a:p>
        </p:txBody>
      </p: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2473325" y="4714875"/>
          <a:ext cx="5692775" cy="1000125"/>
        </p:xfrm>
        <a:graphic>
          <a:graphicData uri="http://schemas.openxmlformats.org/presentationml/2006/ole">
            <p:oleObj spid="_x0000_s37896" name="Equation" r:id="rId10" imgW="27684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0" y="214290"/>
            <a:ext cx="8786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How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large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the ODP </a:t>
            </a:r>
            <a:r>
              <a:rPr lang="it-IT" dirty="0" err="1" smtClean="0">
                <a:solidFill>
                  <a:srgbClr val="FF0000"/>
                </a:solidFill>
              </a:rPr>
              <a:t>correction</a:t>
            </a:r>
            <a:r>
              <a:rPr lang="it-IT" dirty="0" smtClean="0">
                <a:solidFill>
                  <a:srgbClr val="FF0000"/>
                </a:solidFill>
              </a:rPr>
              <a:t> ?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14313" y="1143000"/>
          <a:ext cx="8429625" cy="1000125"/>
        </p:xfrm>
        <a:graphic>
          <a:graphicData uri="http://schemas.openxmlformats.org/presentationml/2006/ole">
            <p:oleObj spid="_x0000_s38914" name="Equation" r:id="rId4" imgW="3517560" imgH="444240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14282" y="2773916"/>
            <a:ext cx="22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800" dirty="0" smtClean="0"/>
              <a:t>In a </a:t>
            </a:r>
            <a:r>
              <a:rPr lang="it-IT" sz="1800" dirty="0" err="1" smtClean="0"/>
              <a:t>close</a:t>
            </a:r>
            <a:r>
              <a:rPr lang="it-IT" sz="1800" dirty="0" smtClean="0"/>
              <a:t> </a:t>
            </a:r>
            <a:r>
              <a:rPr lang="it-IT" sz="1800" dirty="0" err="1" smtClean="0"/>
              <a:t>conjunction</a:t>
            </a:r>
            <a:r>
              <a:rPr lang="it-IT" sz="1800" dirty="0" smtClean="0"/>
              <a:t> </a:t>
            </a:r>
            <a:endParaRPr lang="it-IT" sz="1800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2857500" y="2446338"/>
          <a:ext cx="5859463" cy="982662"/>
        </p:xfrm>
        <a:graphic>
          <a:graphicData uri="http://schemas.openxmlformats.org/presentationml/2006/ole">
            <p:oleObj spid="_x0000_s38915" name="Equation" r:id="rId5" imgW="3606480" imgH="4824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857356" y="3529020"/>
          <a:ext cx="5519752" cy="900112"/>
        </p:xfrm>
        <a:graphic>
          <a:graphicData uri="http://schemas.openxmlformats.org/presentationml/2006/ole">
            <p:oleObj spid="_x0000_s38916" name="Equation" r:id="rId6" imgW="2603160" imgH="457200" progId="Equation.3">
              <p:embed/>
            </p:oleObj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42844" y="5000636"/>
            <a:ext cx="3168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err="1" smtClean="0"/>
              <a:t>Moyer’s</a:t>
            </a:r>
            <a:r>
              <a:rPr lang="it-IT" sz="1800" dirty="0" smtClean="0"/>
              <a:t> “</a:t>
            </a:r>
            <a:r>
              <a:rPr lang="it-IT" sz="1800" dirty="0" err="1" smtClean="0"/>
              <a:t>correction</a:t>
            </a:r>
            <a:r>
              <a:rPr lang="it-IT" sz="1800" dirty="0" smtClean="0"/>
              <a:t>”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endParaRPr lang="it-IT" sz="1800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3529012" y="4786313"/>
          <a:ext cx="4114821" cy="865187"/>
        </p:xfrm>
        <a:graphic>
          <a:graphicData uri="http://schemas.openxmlformats.org/presentationml/2006/ole">
            <p:oleObj spid="_x0000_s38917" name="Equation" r:id="rId7" imgW="2412720" imgH="507960" progId="Equation.3">
              <p:embed/>
            </p:oleObj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85720" y="592933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Dangerous</a:t>
            </a:r>
            <a:r>
              <a:rPr lang="it-IT" dirty="0" smtClean="0"/>
              <a:t>! </a:t>
            </a:r>
            <a:r>
              <a:rPr lang="it-IT" dirty="0" err="1" smtClean="0"/>
              <a:t>Enhancement</a:t>
            </a:r>
            <a:r>
              <a:rPr lang="it-IT" dirty="0" smtClean="0"/>
              <a:t> </a:t>
            </a:r>
            <a:r>
              <a:rPr lang="it-IT" dirty="0" err="1" smtClean="0"/>
              <a:t>phenomenon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Asymptotic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series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42918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sz="1800" dirty="0" smtClean="0"/>
          </a:p>
          <a:p>
            <a:pPr algn="l"/>
            <a:r>
              <a:rPr lang="it-IT" sz="1800" dirty="0" err="1" smtClean="0"/>
              <a:t>Selection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terms</a:t>
            </a:r>
            <a:r>
              <a:rPr lang="it-IT" sz="1800" dirty="0" smtClean="0"/>
              <a:t> </a:t>
            </a:r>
            <a:r>
              <a:rPr lang="it-IT" sz="1800" dirty="0" err="1" smtClean="0"/>
              <a:t>cannot</a:t>
            </a:r>
            <a:r>
              <a:rPr lang="it-IT" sz="1800" dirty="0" smtClean="0"/>
              <a:t> </a:t>
            </a:r>
            <a:r>
              <a:rPr lang="it-IT" sz="1800" dirty="0" err="1" smtClean="0"/>
              <a:t>be</a:t>
            </a:r>
            <a:r>
              <a:rPr lang="it-IT" sz="1800" dirty="0" smtClean="0"/>
              <a:t> </a:t>
            </a:r>
            <a:r>
              <a:rPr lang="it-IT" sz="1800" dirty="0" err="1" smtClean="0"/>
              <a:t>based</a:t>
            </a:r>
            <a:r>
              <a:rPr lang="it-IT" sz="1800" dirty="0" smtClean="0"/>
              <a:t> on </a:t>
            </a:r>
            <a:r>
              <a:rPr lang="it-IT" sz="1800" dirty="0" err="1" smtClean="0"/>
              <a:t>empirical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magnitude</a:t>
            </a:r>
            <a:r>
              <a:rPr lang="it-IT" sz="1800" dirty="0" smtClean="0"/>
              <a:t> </a:t>
            </a:r>
            <a:r>
              <a:rPr lang="it-IT" sz="1800" dirty="0" err="1" smtClean="0"/>
              <a:t>estimates</a:t>
            </a:r>
            <a:r>
              <a:rPr lang="it-IT" sz="1800" dirty="0" smtClean="0"/>
              <a:t>, </a:t>
            </a:r>
            <a:r>
              <a:rPr lang="it-IT" sz="1800" dirty="0" err="1" smtClean="0"/>
              <a:t>but</a:t>
            </a:r>
            <a:r>
              <a:rPr lang="it-IT" sz="1800" dirty="0" smtClean="0"/>
              <a:t> on </a:t>
            </a:r>
            <a:r>
              <a:rPr lang="it-IT" sz="1800" dirty="0" err="1" smtClean="0"/>
              <a:t>automatic</a:t>
            </a:r>
            <a:r>
              <a:rPr lang="it-IT" sz="1800" dirty="0" smtClean="0"/>
              <a:t> </a:t>
            </a:r>
            <a:r>
              <a:rPr lang="it-IT" sz="1800" dirty="0" err="1" smtClean="0"/>
              <a:t>formal</a:t>
            </a:r>
            <a:r>
              <a:rPr lang="it-IT" sz="1800" dirty="0" smtClean="0"/>
              <a:t> </a:t>
            </a:r>
            <a:r>
              <a:rPr lang="it-IT" sz="1800" dirty="0" err="1" smtClean="0"/>
              <a:t>expansions</a:t>
            </a:r>
            <a:r>
              <a:rPr lang="it-IT" sz="1800" dirty="0" smtClean="0"/>
              <a:t> in </a:t>
            </a:r>
            <a:r>
              <a:rPr lang="it-IT" sz="1800" dirty="0" err="1" smtClean="0"/>
              <a:t>powers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i="1" dirty="0" smtClean="0"/>
              <a:t>m/b</a:t>
            </a:r>
            <a:r>
              <a:rPr lang="it-IT" sz="1800" baseline="-25000" dirty="0" smtClean="0"/>
              <a:t>0 </a:t>
            </a:r>
            <a:r>
              <a:rPr lang="it-IT" sz="1800" dirty="0" smtClean="0"/>
              <a:t>, </a:t>
            </a:r>
            <a:r>
              <a:rPr lang="it-IT" sz="1800" dirty="0" err="1" smtClean="0"/>
              <a:t>like</a:t>
            </a:r>
            <a:r>
              <a:rPr lang="it-IT" sz="1800" dirty="0" smtClean="0"/>
              <a:t>:</a:t>
            </a: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/>
        </p:nvGraphicFramePr>
        <p:xfrm>
          <a:off x="1852613" y="1643063"/>
          <a:ext cx="4929187" cy="1000125"/>
        </p:xfrm>
        <a:graphic>
          <a:graphicData uri="http://schemas.openxmlformats.org/presentationml/2006/ole">
            <p:oleObj spid="_x0000_s1032" name="Equation" r:id="rId4" imgW="2336760" imgH="50796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368925" y="3411538"/>
          <a:ext cx="190500" cy="363537"/>
        </p:xfrm>
        <a:graphic>
          <a:graphicData uri="http://schemas.openxmlformats.org/presentationml/2006/ole">
            <p:oleObj spid="_x0000_s1033" name="Equation" r:id="rId5" imgW="114120" imgH="215640" progId="Equation.3">
              <p:embed/>
            </p:oleObj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/>
        </p:nvGraphicFramePr>
        <p:xfrm>
          <a:off x="4786314" y="2643182"/>
          <a:ext cx="3929090" cy="1000132"/>
        </p:xfrm>
        <a:graphic>
          <a:graphicData uri="http://schemas.openxmlformats.org/presentationml/2006/ole">
            <p:oleObj spid="_x0000_s1034" name="Equation" r:id="rId6" imgW="1968480" imgH="507960" progId="Equation.3">
              <p:embed/>
            </p:oleObj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142844" y="2714620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Asymptotic</a:t>
            </a:r>
            <a:r>
              <a:rPr lang="it-IT" sz="1800" dirty="0" smtClean="0"/>
              <a:t> </a:t>
            </a:r>
            <a:r>
              <a:rPr lang="it-IT" sz="1800" dirty="0" err="1" smtClean="0"/>
              <a:t>expansions</a:t>
            </a:r>
            <a:r>
              <a:rPr lang="it-IT" sz="1800" dirty="0" smtClean="0"/>
              <a:t> are </a:t>
            </a:r>
            <a:r>
              <a:rPr lang="it-IT" sz="1800" dirty="0" err="1" smtClean="0"/>
              <a:t>defined</a:t>
            </a:r>
            <a:r>
              <a:rPr lang="it-IT" sz="1800" dirty="0" smtClean="0"/>
              <a:t> </a:t>
            </a:r>
            <a:r>
              <a:rPr lang="it-IT" sz="1800" dirty="0" err="1" smtClean="0"/>
              <a:t>by</a:t>
            </a:r>
            <a:r>
              <a:rPr lang="it-IT" sz="1800" dirty="0" smtClean="0"/>
              <a:t> </a:t>
            </a:r>
            <a:r>
              <a:rPr lang="it-IT" sz="1800" dirty="0" err="1" smtClean="0"/>
              <a:t>their</a:t>
            </a:r>
            <a:r>
              <a:rPr lang="it-IT" sz="1800" dirty="0" smtClean="0"/>
              <a:t> </a:t>
            </a:r>
          </a:p>
          <a:p>
            <a:pPr algn="l"/>
            <a:r>
              <a:rPr lang="it-IT" sz="1800" dirty="0" err="1" smtClean="0"/>
              <a:t>coefficients</a:t>
            </a:r>
            <a:r>
              <a:rPr lang="it-IT" sz="1800" dirty="0" smtClean="0"/>
              <a:t> and </a:t>
            </a:r>
            <a:r>
              <a:rPr lang="it-IT" sz="1800" dirty="0" err="1" smtClean="0"/>
              <a:t>by</a:t>
            </a:r>
            <a:r>
              <a:rPr lang="it-IT" sz="1800" dirty="0" smtClean="0"/>
              <a:t> the </a:t>
            </a:r>
            <a:r>
              <a:rPr lang="it-IT" sz="1800" dirty="0" err="1" smtClean="0"/>
              <a:t>limiting</a:t>
            </a:r>
            <a:r>
              <a:rPr lang="it-IT" sz="1800" dirty="0" smtClean="0"/>
              <a:t> </a:t>
            </a:r>
            <a:r>
              <a:rPr lang="it-IT" sz="1800" dirty="0" err="1" smtClean="0"/>
              <a:t>property</a:t>
            </a:r>
            <a:r>
              <a:rPr lang="it-IT" sz="1800" dirty="0" smtClean="0"/>
              <a:t>:</a:t>
            </a:r>
          </a:p>
          <a:p>
            <a:pPr algn="l"/>
            <a:r>
              <a:rPr lang="it-IT" sz="1800" dirty="0" err="1" smtClean="0"/>
              <a:t>as</a:t>
            </a:r>
            <a:r>
              <a:rPr lang="it-IT" sz="1800" dirty="0" smtClean="0"/>
              <a:t> </a:t>
            </a:r>
            <a:r>
              <a:rPr lang="it-IT" sz="1800" i="1" dirty="0" smtClean="0"/>
              <a:t>m → 0, </a:t>
            </a:r>
            <a:r>
              <a:rPr lang="it-IT" sz="1800" dirty="0" smtClean="0"/>
              <a:t>at </a:t>
            </a:r>
            <a:r>
              <a:rPr lang="it-IT" sz="1800" i="1" dirty="0" err="1" smtClean="0"/>
              <a:t>k</a:t>
            </a:r>
            <a:r>
              <a:rPr lang="it-IT" sz="1800" dirty="0" err="1" smtClean="0"/>
              <a:t>-order</a:t>
            </a:r>
            <a:r>
              <a:rPr lang="it-IT" sz="1800" dirty="0" smtClean="0"/>
              <a:t> the </a:t>
            </a:r>
            <a:r>
              <a:rPr lang="it-IT" sz="1800" dirty="0" err="1" smtClean="0"/>
              <a:t>residual</a:t>
            </a:r>
            <a:r>
              <a:rPr lang="it-IT" sz="1800" dirty="0" smtClean="0"/>
              <a:t> </a:t>
            </a:r>
            <a:r>
              <a:rPr lang="it-IT" sz="1800" i="1" dirty="0" smtClean="0"/>
              <a:t>→ 0 </a:t>
            </a:r>
            <a:r>
              <a:rPr lang="it-IT" sz="1800" dirty="0" err="1" smtClean="0"/>
              <a:t>as</a:t>
            </a:r>
            <a:r>
              <a:rPr lang="it-IT" sz="1800" dirty="0" smtClean="0"/>
              <a:t> </a:t>
            </a:r>
            <a:r>
              <a:rPr lang="it-IT" sz="1800" i="1" dirty="0" smtClean="0"/>
              <a:t>m</a:t>
            </a:r>
            <a:r>
              <a:rPr lang="it-IT" sz="1800" i="1" baseline="30000" dirty="0" smtClean="0"/>
              <a:t>k+1 </a:t>
            </a:r>
            <a:endParaRPr lang="it-IT" sz="1800" baseline="30000" dirty="0" smtClean="0"/>
          </a:p>
          <a:p>
            <a:pPr algn="l"/>
            <a:r>
              <a:rPr lang="it-IT" sz="1800" dirty="0" err="1" smtClean="0"/>
              <a:t>They</a:t>
            </a:r>
            <a:r>
              <a:rPr lang="it-IT" sz="1800" dirty="0" smtClean="0"/>
              <a:t> are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ordinary</a:t>
            </a:r>
            <a:r>
              <a:rPr lang="it-IT" sz="1800" dirty="0" smtClean="0"/>
              <a:t> </a:t>
            </a:r>
            <a:r>
              <a:rPr lang="it-IT" sz="1800" dirty="0" err="1" smtClean="0"/>
              <a:t>functions</a:t>
            </a:r>
            <a:r>
              <a:rPr lang="it-IT" sz="1800" dirty="0" smtClean="0"/>
              <a:t>: e.g., </a:t>
            </a:r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/>
        </p:nvGraphicFramePr>
        <p:xfrm>
          <a:off x="0" y="4071942"/>
          <a:ext cx="8926512" cy="1000132"/>
        </p:xfrm>
        <a:graphic>
          <a:graphicData uri="http://schemas.openxmlformats.org/presentationml/2006/ole">
            <p:oleObj spid="_x0000_s1035" name="Equation" r:id="rId7" imgW="3555720" imgH="507960" progId="Equation.3">
              <p:embed/>
            </p:oleObj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142844" y="5143512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/>
              <a:t>The </a:t>
            </a:r>
            <a:r>
              <a:rPr lang="it-IT" sz="1800" dirty="0" err="1" smtClean="0"/>
              <a:t>main</a:t>
            </a:r>
            <a:r>
              <a:rPr lang="it-IT" sz="1800" dirty="0" smtClean="0"/>
              <a:t> </a:t>
            </a:r>
            <a:r>
              <a:rPr lang="it-IT" sz="1800" dirty="0" err="1" smtClean="0"/>
              <a:t>problem</a:t>
            </a:r>
            <a:r>
              <a:rPr lang="it-IT" sz="1800" dirty="0" smtClean="0"/>
              <a:t>: the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magnitude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the </a:t>
            </a:r>
            <a:r>
              <a:rPr lang="it-IT" sz="1800" dirty="0" err="1" smtClean="0"/>
              <a:t>coefficients</a:t>
            </a:r>
            <a:r>
              <a:rPr lang="it-IT" sz="1800" dirty="0" smtClean="0"/>
              <a:t> </a:t>
            </a:r>
            <a:r>
              <a:rPr lang="el-GR" sz="1800" dirty="0" smtClean="0"/>
              <a:t>Δ</a:t>
            </a:r>
            <a:r>
              <a:rPr lang="it-IT" sz="1800" baseline="-25000" dirty="0" smtClean="0"/>
              <a:t>s </a:t>
            </a:r>
            <a:r>
              <a:rPr lang="it-IT" sz="1800" dirty="0" smtClean="0"/>
              <a:t>. </a:t>
            </a:r>
            <a:r>
              <a:rPr lang="it-IT" sz="1800" dirty="0" err="1" smtClean="0"/>
              <a:t>If</a:t>
            </a:r>
            <a:r>
              <a:rPr lang="it-IT" sz="1800" dirty="0" smtClean="0"/>
              <a:t> </a:t>
            </a:r>
            <a:r>
              <a:rPr lang="it-IT" sz="1800" i="1" dirty="0" err="1" smtClean="0"/>
              <a:t>r</a:t>
            </a:r>
            <a:r>
              <a:rPr lang="it-IT" sz="1800" i="1" baseline="-25000" dirty="0" err="1" smtClean="0"/>
              <a:t>A</a:t>
            </a:r>
            <a:r>
              <a:rPr lang="it-IT" sz="1800" i="1" dirty="0" smtClean="0"/>
              <a:t> /b</a:t>
            </a:r>
            <a:r>
              <a:rPr lang="it-IT" sz="1800" i="1" baseline="-25000" dirty="0" smtClean="0"/>
              <a:t>0</a:t>
            </a:r>
            <a:r>
              <a:rPr lang="it-IT" sz="1800" dirty="0" smtClean="0"/>
              <a:t>, </a:t>
            </a:r>
            <a:r>
              <a:rPr lang="it-IT" sz="1800" i="1" dirty="0" err="1" smtClean="0"/>
              <a:t>r</a:t>
            </a:r>
            <a:r>
              <a:rPr lang="it-IT" sz="1800" i="1" baseline="-25000" dirty="0" err="1" smtClean="0"/>
              <a:t>B</a:t>
            </a:r>
            <a:r>
              <a:rPr lang="it-IT" sz="1800" i="1" dirty="0" smtClean="0"/>
              <a:t>/b</a:t>
            </a:r>
            <a:r>
              <a:rPr lang="it-IT" sz="1800" i="1" baseline="-25000" dirty="0" smtClean="0"/>
              <a:t>0 </a:t>
            </a:r>
            <a:r>
              <a:rPr lang="it-IT" sz="1800" i="1" dirty="0" smtClean="0"/>
              <a:t>= O</a:t>
            </a:r>
            <a:r>
              <a:rPr lang="it-IT" sz="1800" dirty="0" smtClean="0"/>
              <a:t>(1),</a:t>
            </a:r>
          </a:p>
          <a:p>
            <a:pPr algn="l"/>
            <a:r>
              <a:rPr lang="el-GR" sz="1800" dirty="0" smtClean="0"/>
              <a:t>Δ</a:t>
            </a:r>
            <a:r>
              <a:rPr lang="it-IT" sz="1800" baseline="-25000" dirty="0" smtClean="0"/>
              <a:t>s </a:t>
            </a:r>
            <a:r>
              <a:rPr lang="it-IT" sz="1800" dirty="0" smtClean="0"/>
              <a:t>= O(1). </a:t>
            </a:r>
            <a:r>
              <a:rPr lang="it-IT" sz="1800" dirty="0" err="1" smtClean="0"/>
              <a:t>But</a:t>
            </a:r>
            <a:r>
              <a:rPr lang="it-IT" sz="1800" dirty="0" smtClean="0"/>
              <a:t> in a </a:t>
            </a:r>
            <a:r>
              <a:rPr lang="it-IT" sz="1800" dirty="0" err="1" smtClean="0"/>
              <a:t>close</a:t>
            </a:r>
            <a:r>
              <a:rPr lang="it-IT" sz="1800" dirty="0" smtClean="0"/>
              <a:t> </a:t>
            </a:r>
            <a:r>
              <a:rPr lang="it-IT" sz="1800" dirty="0" err="1" smtClean="0"/>
              <a:t>conjunction</a:t>
            </a:r>
            <a:r>
              <a:rPr lang="it-IT" sz="1800" dirty="0" smtClean="0"/>
              <a:t>  </a:t>
            </a:r>
            <a:r>
              <a:rPr lang="it-IT" sz="1800" i="1" dirty="0" err="1" smtClean="0"/>
              <a:t>r</a:t>
            </a:r>
            <a:r>
              <a:rPr lang="it-IT" sz="1800" i="1" baseline="-25000" dirty="0" err="1" smtClean="0"/>
              <a:t>A</a:t>
            </a:r>
            <a:r>
              <a:rPr lang="it-IT" sz="1800" i="1" dirty="0" smtClean="0"/>
              <a:t> /b</a:t>
            </a:r>
            <a:r>
              <a:rPr lang="it-IT" sz="1800" i="1" baseline="-25000" dirty="0" smtClean="0"/>
              <a:t>0</a:t>
            </a:r>
            <a:r>
              <a:rPr lang="it-IT" sz="1800" dirty="0" smtClean="0"/>
              <a:t>, </a:t>
            </a:r>
            <a:r>
              <a:rPr lang="it-IT" sz="1800" i="1" dirty="0" err="1" smtClean="0"/>
              <a:t>r</a:t>
            </a:r>
            <a:r>
              <a:rPr lang="it-IT" sz="1800" i="1" baseline="-25000" dirty="0" err="1" smtClean="0"/>
              <a:t>B</a:t>
            </a:r>
            <a:r>
              <a:rPr lang="it-IT" sz="1800" i="1" dirty="0" smtClean="0"/>
              <a:t>/b</a:t>
            </a:r>
            <a:r>
              <a:rPr lang="it-IT" sz="1800" i="1" baseline="-25000" dirty="0" smtClean="0"/>
              <a:t>0 </a:t>
            </a:r>
            <a:r>
              <a:rPr lang="it-IT" sz="1800" i="1" dirty="0" smtClean="0"/>
              <a:t>= O</a:t>
            </a:r>
            <a:r>
              <a:rPr lang="it-IT" sz="1800" dirty="0" smtClean="0"/>
              <a:t>(</a:t>
            </a:r>
            <a:r>
              <a:rPr lang="it-IT" sz="1800" i="1" dirty="0" smtClean="0"/>
              <a:t>R/b</a:t>
            </a:r>
            <a:r>
              <a:rPr lang="it-IT" sz="1800" i="1" baseline="-25000" dirty="0" smtClean="0"/>
              <a:t>0</a:t>
            </a:r>
            <a:r>
              <a:rPr lang="it-IT" sz="1800" dirty="0" smtClean="0"/>
              <a:t>) &gt;&gt; 1and </a:t>
            </a:r>
            <a:r>
              <a:rPr lang="it-IT" sz="1800" dirty="0" err="1" smtClean="0"/>
              <a:t>second-order</a:t>
            </a:r>
            <a:r>
              <a:rPr lang="it-IT" sz="1800" dirty="0" smtClean="0"/>
              <a:t> </a:t>
            </a:r>
            <a:r>
              <a:rPr lang="it-IT" sz="1800" dirty="0" err="1" smtClean="0"/>
              <a:t>terms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endParaRPr lang="it-IT" sz="1800" baseline="-25000" dirty="0"/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/>
        </p:nvGraphicFramePr>
        <p:xfrm>
          <a:off x="1177946" y="5786438"/>
          <a:ext cx="6394450" cy="1000125"/>
        </p:xfrm>
        <a:graphic>
          <a:graphicData uri="http://schemas.openxmlformats.org/presentationml/2006/ole">
            <p:oleObj spid="_x0000_s1036" name="Equation" r:id="rId8" imgW="22730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571736" y="357166"/>
            <a:ext cx="3313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Order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infinitesimal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285720" y="1142984"/>
          <a:ext cx="5857916" cy="1549408"/>
        </p:xfrm>
        <a:graphic>
          <a:graphicData uri="http://schemas.openxmlformats.org/presentationml/2006/ole">
            <p:oleObj spid="_x0000_s57345" name="Equation" r:id="rId4" imgW="2654280" imgH="81252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314324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i="1" dirty="0" smtClean="0"/>
              <a:t>m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not</a:t>
            </a:r>
            <a:r>
              <a:rPr lang="it-IT" sz="1800" dirty="0" smtClean="0"/>
              <a:t> a </a:t>
            </a:r>
            <a:r>
              <a:rPr lang="it-IT" sz="1800" dirty="0" err="1" smtClean="0"/>
              <a:t>fixed</a:t>
            </a:r>
            <a:r>
              <a:rPr lang="it-IT" sz="1800" dirty="0" smtClean="0"/>
              <a:t> </a:t>
            </a:r>
            <a:r>
              <a:rPr lang="it-IT" sz="1800" dirty="0" err="1" smtClean="0"/>
              <a:t>quantity</a:t>
            </a:r>
            <a:r>
              <a:rPr lang="it-IT" sz="1800" dirty="0" smtClean="0"/>
              <a:t>, </a:t>
            </a:r>
            <a:r>
              <a:rPr lang="it-IT" sz="1800" dirty="0" err="1" smtClean="0"/>
              <a:t>but</a:t>
            </a:r>
            <a:r>
              <a:rPr lang="it-IT" sz="1800" dirty="0" smtClean="0"/>
              <a:t> a </a:t>
            </a:r>
            <a:r>
              <a:rPr lang="it-IT" sz="1800" dirty="0" err="1" smtClean="0"/>
              <a:t>parameter</a:t>
            </a:r>
            <a:r>
              <a:rPr lang="it-IT" sz="1800" dirty="0" smtClean="0"/>
              <a:t>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tends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nought</a:t>
            </a:r>
            <a:endParaRPr lang="it-IT" sz="1800" dirty="0" smtClean="0"/>
          </a:p>
          <a:p>
            <a:pPr algn="l"/>
            <a:endParaRPr lang="it-IT" sz="1800" dirty="0" smtClean="0"/>
          </a:p>
          <a:p>
            <a:pPr algn="l"/>
            <a:r>
              <a:rPr lang="it-IT" sz="1800" dirty="0" err="1" smtClean="0"/>
              <a:t>Asymptotic</a:t>
            </a:r>
            <a:r>
              <a:rPr lang="it-IT" sz="1800" dirty="0" smtClean="0"/>
              <a:t> </a:t>
            </a:r>
            <a:r>
              <a:rPr lang="it-IT" sz="1800" dirty="0" err="1" smtClean="0"/>
              <a:t>series</a:t>
            </a:r>
            <a:r>
              <a:rPr lang="it-IT" sz="1800" dirty="0" smtClean="0"/>
              <a:t> </a:t>
            </a:r>
            <a:r>
              <a:rPr lang="it-IT" sz="1800" dirty="0" err="1" smtClean="0"/>
              <a:t>provide</a:t>
            </a:r>
            <a:r>
              <a:rPr lang="it-IT" sz="1800" dirty="0" smtClean="0"/>
              <a:t>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automatic</a:t>
            </a:r>
            <a:r>
              <a:rPr lang="it-IT" sz="1800" dirty="0" smtClean="0"/>
              <a:t> and </a:t>
            </a:r>
            <a:r>
              <a:rPr lang="it-IT" sz="1800" dirty="0" err="1" smtClean="0"/>
              <a:t>safe</a:t>
            </a:r>
            <a:r>
              <a:rPr lang="it-IT" sz="1800" dirty="0" smtClean="0"/>
              <a:t> way </a:t>
            </a:r>
            <a:r>
              <a:rPr lang="it-IT" sz="1800" dirty="0" err="1" smtClean="0"/>
              <a:t>to</a:t>
            </a:r>
            <a:r>
              <a:rPr lang="it-IT" sz="1800" dirty="0" smtClean="0"/>
              <a:t> decide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terms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keep</a:t>
            </a:r>
            <a:r>
              <a:rPr lang="it-IT" sz="1800" dirty="0" smtClean="0"/>
              <a:t> </a:t>
            </a:r>
            <a:r>
              <a:rPr lang="it-IT" sz="1800" i="1" dirty="0" smtClean="0"/>
              <a:t> </a:t>
            </a:r>
            <a:endParaRPr lang="it-IT" sz="1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14678" y="214290"/>
            <a:ext cx="2825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Fermat</a:t>
            </a:r>
            <a:r>
              <a:rPr lang="it-IT" dirty="0" smtClean="0">
                <a:solidFill>
                  <a:srgbClr val="FF0000"/>
                </a:solidFill>
              </a:rPr>
              <a:t>’s </a:t>
            </a:r>
            <a:r>
              <a:rPr lang="it-IT" dirty="0" err="1" smtClean="0">
                <a:solidFill>
                  <a:srgbClr val="FF0000"/>
                </a:solidFill>
              </a:rPr>
              <a:t>Principle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/>
        </p:nvGraphicFramePr>
        <p:xfrm>
          <a:off x="285720" y="857232"/>
          <a:ext cx="8501122" cy="1474786"/>
        </p:xfrm>
        <a:graphic>
          <a:graphicData uri="http://schemas.openxmlformats.org/presentationml/2006/ole">
            <p:oleObj spid="_x0000_s18434" name="Equation" r:id="rId4" imgW="3695400" imgH="7110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85752" y="2434232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err="1" smtClean="0"/>
              <a:t>Isotropic</a:t>
            </a:r>
            <a:r>
              <a:rPr lang="it-IT" sz="1800" dirty="0" smtClean="0"/>
              <a:t> </a:t>
            </a:r>
            <a:r>
              <a:rPr lang="it-IT" sz="1800" dirty="0" err="1" smtClean="0"/>
              <a:t>coordinates</a:t>
            </a:r>
            <a:r>
              <a:rPr lang="it-IT" sz="1800" dirty="0" smtClean="0"/>
              <a:t>! </a:t>
            </a:r>
            <a:r>
              <a:rPr lang="it-IT" sz="1800" dirty="0" err="1" smtClean="0"/>
              <a:t>Orbital</a:t>
            </a:r>
            <a:r>
              <a:rPr lang="it-IT" sz="1800" dirty="0" smtClean="0"/>
              <a:t> </a:t>
            </a:r>
            <a:r>
              <a:rPr lang="it-IT" sz="1800" dirty="0" err="1" smtClean="0"/>
              <a:t>propagation</a:t>
            </a:r>
            <a:r>
              <a:rPr lang="it-IT" sz="1800" dirty="0" smtClean="0"/>
              <a:t> in </a:t>
            </a:r>
            <a:r>
              <a:rPr lang="it-IT" sz="1800" dirty="0" err="1" smtClean="0"/>
              <a:t>solar</a:t>
            </a:r>
            <a:r>
              <a:rPr lang="it-IT" sz="1800" dirty="0" smtClean="0"/>
              <a:t> system </a:t>
            </a:r>
            <a:r>
              <a:rPr lang="it-IT" sz="1800" dirty="0" err="1" smtClean="0"/>
              <a:t>uses</a:t>
            </a:r>
            <a:r>
              <a:rPr lang="it-IT" sz="1800" dirty="0" smtClean="0"/>
              <a:t> </a:t>
            </a:r>
            <a:r>
              <a:rPr lang="it-IT" sz="1800" dirty="0" err="1" smtClean="0"/>
              <a:t>isotropic</a:t>
            </a:r>
            <a:r>
              <a:rPr lang="it-IT" sz="1800" dirty="0" smtClean="0"/>
              <a:t> </a:t>
            </a:r>
            <a:r>
              <a:rPr lang="it-IT" sz="1800" dirty="0" err="1" smtClean="0"/>
              <a:t>coordinates</a:t>
            </a:r>
            <a:r>
              <a:rPr lang="it-IT" sz="1800" dirty="0" smtClean="0"/>
              <a:t>, </a:t>
            </a:r>
          </a:p>
          <a:p>
            <a:pPr algn="l"/>
            <a:r>
              <a:rPr lang="it-IT" sz="1800" dirty="0" err="1" smtClean="0"/>
              <a:t>Lorentz-transformed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barycentric</a:t>
            </a:r>
            <a:r>
              <a:rPr lang="it-IT" sz="1800" smtClean="0"/>
              <a:t> system</a:t>
            </a:r>
            <a:r>
              <a:rPr lang="it-IT" sz="1800" dirty="0" smtClean="0"/>
              <a:t>. </a:t>
            </a:r>
          </a:p>
          <a:p>
            <a:pPr algn="l"/>
            <a:r>
              <a:rPr lang="it-IT" sz="1800" dirty="0" smtClean="0"/>
              <a:t>Light </a:t>
            </a:r>
            <a:r>
              <a:rPr lang="it-IT" sz="1800" dirty="0" err="1" smtClean="0"/>
              <a:t>propagates</a:t>
            </a:r>
            <a:r>
              <a:rPr lang="it-IT" sz="1800" dirty="0" smtClean="0"/>
              <a:t> in </a:t>
            </a:r>
            <a:r>
              <a:rPr lang="it-IT" sz="1800" dirty="0" err="1" smtClean="0"/>
              <a:t>space</a:t>
            </a:r>
            <a:r>
              <a:rPr lang="it-IT" sz="1800" dirty="0" smtClean="0"/>
              <a:t> </a:t>
            </a:r>
            <a:r>
              <a:rPr lang="it-IT" sz="1800" dirty="0" err="1" smtClean="0"/>
              <a:t>as</a:t>
            </a:r>
            <a:r>
              <a:rPr lang="it-IT" sz="1800" dirty="0" smtClean="0"/>
              <a:t> in a </a:t>
            </a:r>
            <a:r>
              <a:rPr lang="it-IT" sz="1800" dirty="0" err="1" smtClean="0"/>
              <a:t>refractive</a:t>
            </a:r>
            <a:r>
              <a:rPr lang="it-IT" sz="1800" dirty="0" smtClean="0"/>
              <a:t> medium (</a:t>
            </a:r>
            <a:r>
              <a:rPr lang="it-IT" sz="1800" b="1" dirty="0" err="1" smtClean="0"/>
              <a:t>Eikonal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approach</a:t>
            </a:r>
            <a:r>
              <a:rPr lang="it-IT" sz="1800" b="1" dirty="0" smtClean="0"/>
              <a:t>)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refraction</a:t>
            </a:r>
            <a:r>
              <a:rPr lang="it-IT" sz="1800" dirty="0" smtClean="0"/>
              <a:t> </a:t>
            </a:r>
            <a:r>
              <a:rPr lang="it-IT" sz="1800" dirty="0" err="1" smtClean="0"/>
              <a:t>index</a:t>
            </a:r>
            <a:r>
              <a:rPr lang="it-IT" sz="1800" dirty="0" smtClean="0"/>
              <a:t> </a:t>
            </a:r>
            <a:endParaRPr lang="it-IT" sz="18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642910" y="3643314"/>
          <a:ext cx="6429420" cy="1849452"/>
        </p:xfrm>
        <a:graphic>
          <a:graphicData uri="http://schemas.openxmlformats.org/presentationml/2006/ole">
            <p:oleObj spid="_x0000_s18435" name="Equation" r:id="rId5" imgW="2933640" imgH="1143000" progId="Equation.3">
              <p:embed/>
            </p:oleObj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85B6-474F-4338-9FC2-8917CF35E584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-22225" y="5214938"/>
          <a:ext cx="2187575" cy="642937"/>
        </p:xfrm>
        <a:graphic>
          <a:graphicData uri="http://schemas.openxmlformats.org/presentationml/2006/ole">
            <p:oleObj spid="_x0000_s18436" name="Equation" r:id="rId6" imgW="1257120" imgH="330120" progId="Equation.3">
              <p:embed/>
            </p:oleObj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071670" y="5354437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dirty="0" smtClean="0"/>
              <a:t>,   </a:t>
            </a:r>
            <a:r>
              <a:rPr lang="it-IT" sz="1800" dirty="0" err="1" smtClean="0"/>
              <a:t>Ferrmat</a:t>
            </a:r>
            <a:r>
              <a:rPr lang="it-IT" sz="1800" dirty="0" smtClean="0"/>
              <a:t>’s </a:t>
            </a:r>
            <a:r>
              <a:rPr lang="it-IT" sz="1800" dirty="0" err="1" smtClean="0"/>
              <a:t>action</a:t>
            </a:r>
            <a:r>
              <a:rPr lang="it-IT" sz="1800" dirty="0" smtClean="0"/>
              <a:t> </a:t>
            </a:r>
            <a:r>
              <a:rPr lang="it-IT" sz="1800" dirty="0" err="1" smtClean="0"/>
              <a:t>functional</a:t>
            </a:r>
            <a:r>
              <a:rPr lang="it-IT" sz="1800" dirty="0" smtClean="0"/>
              <a:t>, </a:t>
            </a:r>
            <a:r>
              <a:rPr lang="it-IT" sz="1800" dirty="0" err="1" smtClean="0"/>
              <a:t>has</a:t>
            </a:r>
            <a:r>
              <a:rPr lang="it-IT" sz="1800" dirty="0" smtClean="0"/>
              <a:t> a minimum on the </a:t>
            </a:r>
            <a:r>
              <a:rPr lang="it-IT" sz="1800" dirty="0" err="1" smtClean="0"/>
              <a:t>actual</a:t>
            </a:r>
            <a:r>
              <a:rPr lang="it-IT" sz="1800" dirty="0" smtClean="0"/>
              <a:t> </a:t>
            </a:r>
            <a:r>
              <a:rPr lang="it-IT" sz="1800" dirty="0" err="1" smtClean="0"/>
              <a:t>ray</a:t>
            </a:r>
            <a:r>
              <a:rPr lang="it-IT" sz="1800" dirty="0" smtClean="0"/>
              <a:t>. </a:t>
            </a:r>
            <a:r>
              <a:rPr lang="it-IT" sz="1800" dirty="0" err="1" smtClean="0"/>
              <a:t>This</a:t>
            </a:r>
            <a:r>
              <a:rPr lang="it-IT" sz="1800" dirty="0" smtClean="0"/>
              <a:t> minimum 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equal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the </a:t>
            </a:r>
            <a:r>
              <a:rPr lang="it-IT" sz="1800" dirty="0" err="1" smtClean="0"/>
              <a:t>light-time</a:t>
            </a:r>
            <a:r>
              <a:rPr lang="it-IT" sz="1800" dirty="0" smtClean="0"/>
              <a:t>  </a:t>
            </a:r>
            <a:r>
              <a:rPr lang="it-IT" sz="1800" i="1" dirty="0" err="1" smtClean="0"/>
              <a:t>t</a:t>
            </a:r>
            <a:r>
              <a:rPr lang="it-IT" sz="1800" i="1" baseline="-25000" dirty="0" err="1" smtClean="0"/>
              <a:t>B</a:t>
            </a:r>
            <a:r>
              <a:rPr lang="it-IT" sz="1800" i="1" baseline="-25000" dirty="0" smtClean="0"/>
              <a:t>  ¬ </a:t>
            </a:r>
            <a:r>
              <a:rPr lang="it-IT" sz="1800" i="1" dirty="0" err="1" smtClean="0"/>
              <a:t>t</a:t>
            </a:r>
            <a:r>
              <a:rPr lang="it-IT" sz="1800" i="1" baseline="-25000" dirty="0" err="1" smtClean="0"/>
              <a:t>A</a:t>
            </a:r>
            <a:endParaRPr lang="it-IT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st">
  <a:themeElements>
    <a:clrScheme name="Te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s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958</Words>
  <Application>Microsoft PowerPoint</Application>
  <PresentationFormat>Presentazione su schermo (4:3)</PresentationFormat>
  <Paragraphs>169</Paragraphs>
  <Slides>18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Test</vt:lpstr>
      <vt:lpstr>Equation</vt:lpstr>
      <vt:lpstr>Microsoft Equation 3.0</vt:lpstr>
      <vt:lpstr>Accurate light-time correction due to a gravitating mass  A mathematical follow-up to Cassini’s experiment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Università di Pavia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4</dc:title>
  <dc:creator>Bertotti</dc:creator>
  <cp:lastModifiedBy>Bertotti</cp:lastModifiedBy>
  <cp:revision>59</cp:revision>
  <dcterms:created xsi:type="dcterms:W3CDTF">2005-01-31T11:29:29Z</dcterms:created>
  <dcterms:modified xsi:type="dcterms:W3CDTF">2009-02-17T08:32:12Z</dcterms:modified>
</cp:coreProperties>
</file>